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24"/>
  </p:notesMasterIdLst>
  <p:handoutMasterIdLst>
    <p:handoutMasterId r:id="rId25"/>
  </p:handoutMasterIdLst>
  <p:sldIdLst>
    <p:sldId id="257" r:id="rId2"/>
    <p:sldId id="360" r:id="rId3"/>
    <p:sldId id="361" r:id="rId4"/>
    <p:sldId id="323" r:id="rId5"/>
    <p:sldId id="294" r:id="rId6"/>
    <p:sldId id="319" r:id="rId7"/>
    <p:sldId id="320" r:id="rId8"/>
    <p:sldId id="321" r:id="rId9"/>
    <p:sldId id="322" r:id="rId10"/>
    <p:sldId id="363" r:id="rId11"/>
    <p:sldId id="362" r:id="rId12"/>
    <p:sldId id="364" r:id="rId13"/>
    <p:sldId id="302" r:id="rId14"/>
    <p:sldId id="334" r:id="rId15"/>
    <p:sldId id="335" r:id="rId16"/>
    <p:sldId id="339" r:id="rId17"/>
    <p:sldId id="336" r:id="rId18"/>
    <p:sldId id="337" r:id="rId19"/>
    <p:sldId id="303" r:id="rId20"/>
    <p:sldId id="341" r:id="rId21"/>
    <p:sldId id="327" r:id="rId22"/>
    <p:sldId id="306" r:id="rId23"/>
  </p:sldIdLst>
  <p:sldSz cx="12192000" cy="6858000"/>
  <p:notesSz cx="6811963" cy="9942513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3ECA77C-7650-9D49-AA6B-C769787BBEF2}">
          <p14:sldIdLst>
            <p14:sldId id="257"/>
            <p14:sldId id="360"/>
            <p14:sldId id="361"/>
            <p14:sldId id="323"/>
            <p14:sldId id="294"/>
            <p14:sldId id="319"/>
            <p14:sldId id="320"/>
            <p14:sldId id="321"/>
            <p14:sldId id="322"/>
            <p14:sldId id="363"/>
            <p14:sldId id="362"/>
            <p14:sldId id="364"/>
            <p14:sldId id="302"/>
            <p14:sldId id="334"/>
            <p14:sldId id="335"/>
            <p14:sldId id="339"/>
            <p14:sldId id="336"/>
            <p14:sldId id="337"/>
            <p14:sldId id="303"/>
            <p14:sldId id="341"/>
            <p14:sldId id="327"/>
            <p14:sldId id="3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2" userDrawn="1">
          <p15:clr>
            <a:srgbClr val="A4A3A4"/>
          </p15:clr>
        </p15:guide>
        <p15:guide id="2" pos="2146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晓草" initials="晓草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A9E8"/>
    <a:srgbClr val="FF7300"/>
    <a:srgbClr val="75C0E1"/>
    <a:srgbClr val="D9D9D9"/>
    <a:srgbClr val="FF7B21"/>
    <a:srgbClr val="C4BD97"/>
    <a:srgbClr val="D34B46"/>
    <a:srgbClr val="FDEADA"/>
    <a:srgbClr val="D99694"/>
    <a:srgbClr val="94A7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03447BB-5D67-496B-8E87-E561075AD55C}" styleName="深色样式 1 - 强调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0A1B5D5-9B99-4C35-A422-299274C87663}" styleName="中度样式 1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38B1855-1B75-4FBE-930C-398BA8C253C6}" styleName="主题样式 2 - 强调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75DCB02-9BB8-47FD-8907-85C794F793BA}" styleName="主题样式 1 - 强调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8D230F3-CF80-4859-8CE7-A43EE81993B5}" styleName="浅色样式 1 - 强调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74" autoAdjust="0"/>
    <p:restoredTop sz="92170" autoAdjust="0"/>
  </p:normalViewPr>
  <p:slideViewPr>
    <p:cSldViewPr>
      <p:cViewPr varScale="1">
        <p:scale>
          <a:sx n="89" d="100"/>
          <a:sy n="89" d="100"/>
        </p:scale>
        <p:origin x="200" y="7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0" d="100"/>
        <a:sy n="7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836" y="-96"/>
      </p:cViewPr>
      <p:guideLst>
        <p:guide orient="horz" pos="3132"/>
        <p:guide pos="214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06EEA9-41A2-D146-82F4-77F8DEDD7D30}" type="doc">
      <dgm:prSet loTypeId="urn:microsoft.com/office/officeart/2008/layout/RadialCluster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587981C-9E0C-EB42-BEC6-EEDF9FD9EE80}">
      <dgm:prSet phldrT="[Text]"/>
      <dgm:spPr/>
      <dgm:t>
        <a:bodyPr/>
        <a:lstStyle/>
        <a:p>
          <a:r>
            <a:rPr lang="en-US" dirty="0" err="1"/>
            <a:t>OceanBase</a:t>
          </a:r>
          <a:endParaRPr lang="en-US" dirty="0"/>
        </a:p>
      </dgm:t>
    </dgm:pt>
    <dgm:pt modelId="{87427F72-10A6-6147-9F4E-4337F5ABF909}" type="parTrans" cxnId="{B6A8ECD2-E3D1-474B-A120-ACFC19DA3CD2}">
      <dgm:prSet/>
      <dgm:spPr/>
      <dgm:t>
        <a:bodyPr/>
        <a:lstStyle/>
        <a:p>
          <a:endParaRPr lang="en-US"/>
        </a:p>
      </dgm:t>
    </dgm:pt>
    <dgm:pt modelId="{8BB4AD21-A575-9F49-ACB0-AEB9421A012A}" type="sibTrans" cxnId="{B6A8ECD2-E3D1-474B-A120-ACFC19DA3CD2}">
      <dgm:prSet/>
      <dgm:spPr/>
      <dgm:t>
        <a:bodyPr/>
        <a:lstStyle/>
        <a:p>
          <a:endParaRPr lang="en-US"/>
        </a:p>
      </dgm:t>
    </dgm:pt>
    <dgm:pt modelId="{8CE22971-EA07-5449-8169-6DC5AEDA6FFE}">
      <dgm:prSet phldrT="[Text]"/>
      <dgm:spPr/>
      <dgm:t>
        <a:bodyPr/>
        <a:lstStyle/>
        <a:p>
          <a:r>
            <a:rPr lang="zh-CN" altLang="en-US" dirty="0"/>
            <a:t>弹性扩展</a:t>
          </a:r>
          <a:endParaRPr lang="en-US" altLang="zh-CN" dirty="0"/>
        </a:p>
      </dgm:t>
    </dgm:pt>
    <dgm:pt modelId="{B1290505-7A94-E140-AD70-2B75418F5CD6}" type="parTrans" cxnId="{4F35D9CB-A028-6C4B-BB3A-AC2A1677B216}">
      <dgm:prSet/>
      <dgm:spPr/>
      <dgm:t>
        <a:bodyPr/>
        <a:lstStyle/>
        <a:p>
          <a:endParaRPr lang="en-US"/>
        </a:p>
      </dgm:t>
    </dgm:pt>
    <dgm:pt modelId="{6D758B0C-7E50-7D43-93C1-1417F05680CC}" type="sibTrans" cxnId="{4F35D9CB-A028-6C4B-BB3A-AC2A1677B216}">
      <dgm:prSet/>
      <dgm:spPr/>
      <dgm:t>
        <a:bodyPr/>
        <a:lstStyle/>
        <a:p>
          <a:endParaRPr lang="en-US"/>
        </a:p>
      </dgm:t>
    </dgm:pt>
    <dgm:pt modelId="{77070B25-EDE4-A64E-886E-5AEC5271D64E}">
      <dgm:prSet phldrT="[Text]"/>
      <dgm:spPr/>
      <dgm:t>
        <a:bodyPr/>
        <a:lstStyle/>
        <a:p>
          <a:r>
            <a:rPr lang="zh-CN" altLang="en-US" dirty="0"/>
            <a:t>不依赖高端硬件</a:t>
          </a:r>
          <a:endParaRPr lang="en-US" dirty="0"/>
        </a:p>
      </dgm:t>
    </dgm:pt>
    <dgm:pt modelId="{A712C19E-28DC-C542-817E-0B2C4B7BD9F0}" type="parTrans" cxnId="{4FA98C93-29AD-0F4A-B10D-6910B4E94800}">
      <dgm:prSet/>
      <dgm:spPr/>
      <dgm:t>
        <a:bodyPr/>
        <a:lstStyle/>
        <a:p>
          <a:endParaRPr lang="en-US"/>
        </a:p>
      </dgm:t>
    </dgm:pt>
    <dgm:pt modelId="{5250429E-309F-E64E-AD1C-4723C8F3174F}" type="sibTrans" cxnId="{4FA98C93-29AD-0F4A-B10D-6910B4E94800}">
      <dgm:prSet/>
      <dgm:spPr/>
      <dgm:t>
        <a:bodyPr/>
        <a:lstStyle/>
        <a:p>
          <a:endParaRPr lang="en-US"/>
        </a:p>
      </dgm:t>
    </dgm:pt>
    <dgm:pt modelId="{73AEFD4D-8484-CB42-B48C-595C03102EB2}">
      <dgm:prSet phldrT="[Text]"/>
      <dgm:spPr/>
      <dgm:t>
        <a:bodyPr/>
        <a:lstStyle/>
        <a:p>
          <a:r>
            <a:rPr lang="zh-CN" altLang="en-US" dirty="0"/>
            <a:t>金融级可靠性</a:t>
          </a:r>
          <a:endParaRPr lang="en-US" dirty="0"/>
        </a:p>
      </dgm:t>
    </dgm:pt>
    <dgm:pt modelId="{7A1B31EE-B750-6245-A2E9-F529EA60BB78}" type="parTrans" cxnId="{25719545-D58D-9041-97B6-6C7F30CE558A}">
      <dgm:prSet/>
      <dgm:spPr/>
      <dgm:t>
        <a:bodyPr/>
        <a:lstStyle/>
        <a:p>
          <a:endParaRPr lang="en-US"/>
        </a:p>
      </dgm:t>
    </dgm:pt>
    <dgm:pt modelId="{ED481E3B-7A11-1241-9536-28A75A5CB3D0}" type="sibTrans" cxnId="{25719545-D58D-9041-97B6-6C7F30CE558A}">
      <dgm:prSet/>
      <dgm:spPr/>
      <dgm:t>
        <a:bodyPr/>
        <a:lstStyle/>
        <a:p>
          <a:endParaRPr lang="en-US"/>
        </a:p>
      </dgm:t>
    </dgm:pt>
    <dgm:pt modelId="{E791403F-138E-7B4D-90D1-40238BD32C1D}">
      <dgm:prSet/>
      <dgm:spPr/>
      <dgm:t>
        <a:bodyPr/>
        <a:lstStyle/>
        <a:p>
          <a:r>
            <a:rPr lang="zh-CN" altLang="en-US" dirty="0"/>
            <a:t>高性能</a:t>
          </a:r>
          <a:endParaRPr lang="en-US" dirty="0"/>
        </a:p>
      </dgm:t>
    </dgm:pt>
    <dgm:pt modelId="{864FDD6A-56FF-5D40-80F6-9C3EB01D7384}" type="parTrans" cxnId="{E0C33C06-71B6-6743-AFAC-90928EE5C03E}">
      <dgm:prSet/>
      <dgm:spPr/>
      <dgm:t>
        <a:bodyPr/>
        <a:lstStyle/>
        <a:p>
          <a:endParaRPr lang="en-US"/>
        </a:p>
      </dgm:t>
    </dgm:pt>
    <dgm:pt modelId="{D2C5EE92-CB97-6A49-B731-37E6162F3C1D}" type="sibTrans" cxnId="{E0C33C06-71B6-6743-AFAC-90928EE5C03E}">
      <dgm:prSet/>
      <dgm:spPr/>
      <dgm:t>
        <a:bodyPr/>
        <a:lstStyle/>
        <a:p>
          <a:endParaRPr lang="en-US"/>
        </a:p>
      </dgm:t>
    </dgm:pt>
    <dgm:pt modelId="{748F0AF8-2ADA-5B4F-9295-89F8A0132CEE}" type="pres">
      <dgm:prSet presAssocID="{A806EEA9-41A2-D146-82F4-77F8DEDD7D30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24FE0DA0-D34B-1B45-B348-126442AB2AE8}" type="pres">
      <dgm:prSet presAssocID="{2587981C-9E0C-EB42-BEC6-EEDF9FD9EE80}" presName="singleCycle" presStyleCnt="0"/>
      <dgm:spPr/>
    </dgm:pt>
    <dgm:pt modelId="{2201EF13-D902-A64E-BEF6-5D015D94855F}" type="pres">
      <dgm:prSet presAssocID="{2587981C-9E0C-EB42-BEC6-EEDF9FD9EE80}" presName="singleCenter" presStyleLbl="node1" presStyleIdx="0" presStyleCnt="5" custScaleX="222222">
        <dgm:presLayoutVars>
          <dgm:chMax val="7"/>
          <dgm:chPref val="7"/>
        </dgm:presLayoutVars>
      </dgm:prSet>
      <dgm:spPr/>
    </dgm:pt>
    <dgm:pt modelId="{B25141DC-0B6C-504D-BAAC-5352C10C4A85}" type="pres">
      <dgm:prSet presAssocID="{B1290505-7A94-E140-AD70-2B75418F5CD6}" presName="Name56" presStyleLbl="parChTrans1D2" presStyleIdx="0" presStyleCnt="4"/>
      <dgm:spPr/>
    </dgm:pt>
    <dgm:pt modelId="{D295280D-AC1D-464B-A4F9-D9A95E247064}" type="pres">
      <dgm:prSet presAssocID="{8CE22971-EA07-5449-8169-6DC5AEDA6FFE}" presName="text0" presStyleLbl="node1" presStyleIdx="1" presStyleCnt="5" custScaleX="495563" custRadScaleRad="269770" custRadScaleInc="-163367">
        <dgm:presLayoutVars>
          <dgm:bulletEnabled val="1"/>
        </dgm:presLayoutVars>
      </dgm:prSet>
      <dgm:spPr/>
    </dgm:pt>
    <dgm:pt modelId="{BFF332DA-9873-0A4F-BF2C-9300CA53D71E}" type="pres">
      <dgm:prSet presAssocID="{A712C19E-28DC-C542-817E-0B2C4B7BD9F0}" presName="Name56" presStyleLbl="parChTrans1D2" presStyleIdx="1" presStyleCnt="4"/>
      <dgm:spPr/>
    </dgm:pt>
    <dgm:pt modelId="{F32691AD-4DBB-614A-96AE-69EDCB882767}" type="pres">
      <dgm:prSet presAssocID="{77070B25-EDE4-A64E-886E-5AEC5271D64E}" presName="text0" presStyleLbl="node1" presStyleIdx="2" presStyleCnt="5" custScaleX="495563" custRadScaleRad="276338" custRadScaleInc="-35738">
        <dgm:presLayoutVars>
          <dgm:bulletEnabled val="1"/>
        </dgm:presLayoutVars>
      </dgm:prSet>
      <dgm:spPr/>
    </dgm:pt>
    <dgm:pt modelId="{1779AD35-52BD-4D40-8603-C046E1F58716}" type="pres">
      <dgm:prSet presAssocID="{7A1B31EE-B750-6245-A2E9-F529EA60BB78}" presName="Name56" presStyleLbl="parChTrans1D2" presStyleIdx="2" presStyleCnt="4"/>
      <dgm:spPr/>
    </dgm:pt>
    <dgm:pt modelId="{AFF1566A-5D5E-034F-931C-707FDA34114C}" type="pres">
      <dgm:prSet presAssocID="{73AEFD4D-8484-CB42-B48C-595C03102EB2}" presName="text0" presStyleLbl="node1" presStyleIdx="3" presStyleCnt="5" custScaleX="495563" custRadScaleRad="279649" custRadScaleInc="-159359">
        <dgm:presLayoutVars>
          <dgm:bulletEnabled val="1"/>
        </dgm:presLayoutVars>
      </dgm:prSet>
      <dgm:spPr/>
    </dgm:pt>
    <dgm:pt modelId="{37CF08DC-2E94-B640-9C6A-442C5B0C0693}" type="pres">
      <dgm:prSet presAssocID="{864FDD6A-56FF-5D40-80F6-9C3EB01D7384}" presName="Name56" presStyleLbl="parChTrans1D2" presStyleIdx="3" presStyleCnt="4"/>
      <dgm:spPr/>
    </dgm:pt>
    <dgm:pt modelId="{B37E0403-E78B-3041-9F5A-95FD43DA5762}" type="pres">
      <dgm:prSet presAssocID="{E791403F-138E-7B4D-90D1-40238BD32C1D}" presName="text0" presStyleLbl="node1" presStyleIdx="4" presStyleCnt="5" custScaleX="495563" custRadScaleRad="273160" custRadScaleInc="-41642">
        <dgm:presLayoutVars>
          <dgm:bulletEnabled val="1"/>
        </dgm:presLayoutVars>
      </dgm:prSet>
      <dgm:spPr/>
    </dgm:pt>
  </dgm:ptLst>
  <dgm:cxnLst>
    <dgm:cxn modelId="{E0C33C06-71B6-6743-AFAC-90928EE5C03E}" srcId="{2587981C-9E0C-EB42-BEC6-EEDF9FD9EE80}" destId="{E791403F-138E-7B4D-90D1-40238BD32C1D}" srcOrd="3" destOrd="0" parTransId="{864FDD6A-56FF-5D40-80F6-9C3EB01D7384}" sibTransId="{D2C5EE92-CB97-6A49-B731-37E6162F3C1D}"/>
    <dgm:cxn modelId="{2F3C6314-1576-3D4C-B1ED-3E8583837330}" type="presOf" srcId="{A806EEA9-41A2-D146-82F4-77F8DEDD7D30}" destId="{748F0AF8-2ADA-5B4F-9295-89F8A0132CEE}" srcOrd="0" destOrd="0" presId="urn:microsoft.com/office/officeart/2008/layout/RadialCluster"/>
    <dgm:cxn modelId="{F245D52E-637F-7740-A8E9-89080AD14D4D}" type="presOf" srcId="{7A1B31EE-B750-6245-A2E9-F529EA60BB78}" destId="{1779AD35-52BD-4D40-8603-C046E1F58716}" srcOrd="0" destOrd="0" presId="urn:microsoft.com/office/officeart/2008/layout/RadialCluster"/>
    <dgm:cxn modelId="{90D2E635-9A1E-E04C-9D7B-06D0EB50B9FC}" type="presOf" srcId="{8CE22971-EA07-5449-8169-6DC5AEDA6FFE}" destId="{D295280D-AC1D-464B-A4F9-D9A95E247064}" srcOrd="0" destOrd="0" presId="urn:microsoft.com/office/officeart/2008/layout/RadialCluster"/>
    <dgm:cxn modelId="{4794A83D-8E11-BA45-A607-88453FE4C454}" type="presOf" srcId="{864FDD6A-56FF-5D40-80F6-9C3EB01D7384}" destId="{37CF08DC-2E94-B640-9C6A-442C5B0C0693}" srcOrd="0" destOrd="0" presId="urn:microsoft.com/office/officeart/2008/layout/RadialCluster"/>
    <dgm:cxn modelId="{979B4F44-9570-EC48-B99E-8D4CA6947D19}" type="presOf" srcId="{2587981C-9E0C-EB42-BEC6-EEDF9FD9EE80}" destId="{2201EF13-D902-A64E-BEF6-5D015D94855F}" srcOrd="0" destOrd="0" presId="urn:microsoft.com/office/officeart/2008/layout/RadialCluster"/>
    <dgm:cxn modelId="{25719545-D58D-9041-97B6-6C7F30CE558A}" srcId="{2587981C-9E0C-EB42-BEC6-EEDF9FD9EE80}" destId="{73AEFD4D-8484-CB42-B48C-595C03102EB2}" srcOrd="2" destOrd="0" parTransId="{7A1B31EE-B750-6245-A2E9-F529EA60BB78}" sibTransId="{ED481E3B-7A11-1241-9536-28A75A5CB3D0}"/>
    <dgm:cxn modelId="{80B0C976-DB90-7A43-BB84-085B17D5E3DF}" type="presOf" srcId="{77070B25-EDE4-A64E-886E-5AEC5271D64E}" destId="{F32691AD-4DBB-614A-96AE-69EDCB882767}" srcOrd="0" destOrd="0" presId="urn:microsoft.com/office/officeart/2008/layout/RadialCluster"/>
    <dgm:cxn modelId="{4FA98C93-29AD-0F4A-B10D-6910B4E94800}" srcId="{2587981C-9E0C-EB42-BEC6-EEDF9FD9EE80}" destId="{77070B25-EDE4-A64E-886E-5AEC5271D64E}" srcOrd="1" destOrd="0" parTransId="{A712C19E-28DC-C542-817E-0B2C4B7BD9F0}" sibTransId="{5250429E-309F-E64E-AD1C-4723C8F3174F}"/>
    <dgm:cxn modelId="{75C19AAD-80E7-4C49-B98C-737903271D59}" type="presOf" srcId="{B1290505-7A94-E140-AD70-2B75418F5CD6}" destId="{B25141DC-0B6C-504D-BAAC-5352C10C4A85}" srcOrd="0" destOrd="0" presId="urn:microsoft.com/office/officeart/2008/layout/RadialCluster"/>
    <dgm:cxn modelId="{BD59BDC4-9B9C-7E4B-8301-D85E9E64F2D1}" type="presOf" srcId="{73AEFD4D-8484-CB42-B48C-595C03102EB2}" destId="{AFF1566A-5D5E-034F-931C-707FDA34114C}" srcOrd="0" destOrd="0" presId="urn:microsoft.com/office/officeart/2008/layout/RadialCluster"/>
    <dgm:cxn modelId="{1AB2A0C6-DD8D-2F4E-B127-6B190B1F4985}" type="presOf" srcId="{A712C19E-28DC-C542-817E-0B2C4B7BD9F0}" destId="{BFF332DA-9873-0A4F-BF2C-9300CA53D71E}" srcOrd="0" destOrd="0" presId="urn:microsoft.com/office/officeart/2008/layout/RadialCluster"/>
    <dgm:cxn modelId="{4F35D9CB-A028-6C4B-BB3A-AC2A1677B216}" srcId="{2587981C-9E0C-EB42-BEC6-EEDF9FD9EE80}" destId="{8CE22971-EA07-5449-8169-6DC5AEDA6FFE}" srcOrd="0" destOrd="0" parTransId="{B1290505-7A94-E140-AD70-2B75418F5CD6}" sibTransId="{6D758B0C-7E50-7D43-93C1-1417F05680CC}"/>
    <dgm:cxn modelId="{B6A8ECD2-E3D1-474B-A120-ACFC19DA3CD2}" srcId="{A806EEA9-41A2-D146-82F4-77F8DEDD7D30}" destId="{2587981C-9E0C-EB42-BEC6-EEDF9FD9EE80}" srcOrd="0" destOrd="0" parTransId="{87427F72-10A6-6147-9F4E-4337F5ABF909}" sibTransId="{8BB4AD21-A575-9F49-ACB0-AEB9421A012A}"/>
    <dgm:cxn modelId="{BB0BBFE5-4F0E-154B-B04E-E139DE1F727C}" type="presOf" srcId="{E791403F-138E-7B4D-90D1-40238BD32C1D}" destId="{B37E0403-E78B-3041-9F5A-95FD43DA5762}" srcOrd="0" destOrd="0" presId="urn:microsoft.com/office/officeart/2008/layout/RadialCluster"/>
    <dgm:cxn modelId="{B5BD0966-170B-104C-9A56-13470A7DE36D}" type="presParOf" srcId="{748F0AF8-2ADA-5B4F-9295-89F8A0132CEE}" destId="{24FE0DA0-D34B-1B45-B348-126442AB2AE8}" srcOrd="0" destOrd="0" presId="urn:microsoft.com/office/officeart/2008/layout/RadialCluster"/>
    <dgm:cxn modelId="{C9FDDB84-CDE5-2B49-977A-D657D7AF0E35}" type="presParOf" srcId="{24FE0DA0-D34B-1B45-B348-126442AB2AE8}" destId="{2201EF13-D902-A64E-BEF6-5D015D94855F}" srcOrd="0" destOrd="0" presId="urn:microsoft.com/office/officeart/2008/layout/RadialCluster"/>
    <dgm:cxn modelId="{AB640475-88AF-3A46-BACF-B644ECA708F0}" type="presParOf" srcId="{24FE0DA0-D34B-1B45-B348-126442AB2AE8}" destId="{B25141DC-0B6C-504D-BAAC-5352C10C4A85}" srcOrd="1" destOrd="0" presId="urn:microsoft.com/office/officeart/2008/layout/RadialCluster"/>
    <dgm:cxn modelId="{3B5BA282-B50A-0445-B13B-F8430B8A2184}" type="presParOf" srcId="{24FE0DA0-D34B-1B45-B348-126442AB2AE8}" destId="{D295280D-AC1D-464B-A4F9-D9A95E247064}" srcOrd="2" destOrd="0" presId="urn:microsoft.com/office/officeart/2008/layout/RadialCluster"/>
    <dgm:cxn modelId="{26A7DA80-D1E9-2D4B-9803-F5F5107B9A10}" type="presParOf" srcId="{24FE0DA0-D34B-1B45-B348-126442AB2AE8}" destId="{BFF332DA-9873-0A4F-BF2C-9300CA53D71E}" srcOrd="3" destOrd="0" presId="urn:microsoft.com/office/officeart/2008/layout/RadialCluster"/>
    <dgm:cxn modelId="{61303786-90B7-A34B-B3A1-5295B44A9F65}" type="presParOf" srcId="{24FE0DA0-D34B-1B45-B348-126442AB2AE8}" destId="{F32691AD-4DBB-614A-96AE-69EDCB882767}" srcOrd="4" destOrd="0" presId="urn:microsoft.com/office/officeart/2008/layout/RadialCluster"/>
    <dgm:cxn modelId="{99A7876A-F587-734F-AD8E-A19E1C2CCF31}" type="presParOf" srcId="{24FE0DA0-D34B-1B45-B348-126442AB2AE8}" destId="{1779AD35-52BD-4D40-8603-C046E1F58716}" srcOrd="5" destOrd="0" presId="urn:microsoft.com/office/officeart/2008/layout/RadialCluster"/>
    <dgm:cxn modelId="{565E0EEE-9D0E-7049-BEC1-9F37EAE928F8}" type="presParOf" srcId="{24FE0DA0-D34B-1B45-B348-126442AB2AE8}" destId="{AFF1566A-5D5E-034F-931C-707FDA34114C}" srcOrd="6" destOrd="0" presId="urn:microsoft.com/office/officeart/2008/layout/RadialCluster"/>
    <dgm:cxn modelId="{925D8692-7467-7143-AEAC-29E811A34918}" type="presParOf" srcId="{24FE0DA0-D34B-1B45-B348-126442AB2AE8}" destId="{37CF08DC-2E94-B640-9C6A-442C5B0C0693}" srcOrd="7" destOrd="0" presId="urn:microsoft.com/office/officeart/2008/layout/RadialCluster"/>
    <dgm:cxn modelId="{343B9038-9871-D147-9CFF-F5C6E5E0E531}" type="presParOf" srcId="{24FE0DA0-D34B-1B45-B348-126442AB2AE8}" destId="{B37E0403-E78B-3041-9F5A-95FD43DA5762}" srcOrd="8" destOrd="0" presId="urn:microsoft.com/office/officeart/2008/layout/RadialCluster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01EF13-D902-A64E-BEF6-5D015D94855F}">
      <dsp:nvSpPr>
        <dsp:cNvPr id="0" name=""/>
        <dsp:cNvSpPr/>
      </dsp:nvSpPr>
      <dsp:spPr>
        <a:xfrm>
          <a:off x="3295915" y="806489"/>
          <a:ext cx="1536169" cy="691277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OceanBase</a:t>
          </a:r>
          <a:endParaRPr lang="en-US" sz="2300" kern="1200" dirty="0"/>
        </a:p>
      </dsp:txBody>
      <dsp:txXfrm>
        <a:off x="3329660" y="840234"/>
        <a:ext cx="1468679" cy="623787"/>
      </dsp:txXfrm>
    </dsp:sp>
    <dsp:sp modelId="{B25141DC-0B6C-504D-BAAC-5352C10C4A85}">
      <dsp:nvSpPr>
        <dsp:cNvPr id="0" name=""/>
        <dsp:cNvSpPr/>
      </dsp:nvSpPr>
      <dsp:spPr>
        <a:xfrm rot="11789091">
          <a:off x="2447982" y="802002"/>
          <a:ext cx="86572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865725" y="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95280D-AC1D-464B-A4F9-D9A95E247064}">
      <dsp:nvSpPr>
        <dsp:cNvPr id="0" name=""/>
        <dsp:cNvSpPr/>
      </dsp:nvSpPr>
      <dsp:spPr>
        <a:xfrm>
          <a:off x="535608" y="216016"/>
          <a:ext cx="2295228" cy="4631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弹性扩展</a:t>
          </a:r>
          <a:endParaRPr lang="en-US" altLang="zh-CN" sz="2000" kern="1200" dirty="0"/>
        </a:p>
      </dsp:txBody>
      <dsp:txXfrm>
        <a:off x="558217" y="238625"/>
        <a:ext cx="2250010" cy="417937"/>
      </dsp:txXfrm>
    </dsp:sp>
    <dsp:sp modelId="{BFF332DA-9873-0A4F-BF2C-9300CA53D71E}">
      <dsp:nvSpPr>
        <dsp:cNvPr id="0" name=""/>
        <dsp:cNvSpPr/>
      </dsp:nvSpPr>
      <dsp:spPr>
        <a:xfrm rot="20635074">
          <a:off x="4814319" y="804935"/>
          <a:ext cx="907939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07939" y="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32691AD-4DBB-614A-96AE-69EDCB882767}">
      <dsp:nvSpPr>
        <dsp:cNvPr id="0" name=""/>
        <dsp:cNvSpPr/>
      </dsp:nvSpPr>
      <dsp:spPr>
        <a:xfrm>
          <a:off x="5360140" y="216024"/>
          <a:ext cx="2295228" cy="4631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不依赖高端硬件</a:t>
          </a:r>
          <a:endParaRPr lang="en-US" sz="2000" kern="1200" dirty="0"/>
        </a:p>
      </dsp:txBody>
      <dsp:txXfrm>
        <a:off x="5382749" y="238633"/>
        <a:ext cx="2250010" cy="417937"/>
      </dsp:txXfrm>
    </dsp:sp>
    <dsp:sp modelId="{1779AD35-52BD-4D40-8603-C046E1F58716}">
      <dsp:nvSpPr>
        <dsp:cNvPr id="0" name=""/>
        <dsp:cNvSpPr/>
      </dsp:nvSpPr>
      <dsp:spPr>
        <a:xfrm rot="1097307">
          <a:off x="4806151" y="1567087"/>
          <a:ext cx="1026834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026834" y="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F1566A-5D5E-034F-931C-707FDA34114C}">
      <dsp:nvSpPr>
        <dsp:cNvPr id="0" name=""/>
        <dsp:cNvSpPr/>
      </dsp:nvSpPr>
      <dsp:spPr>
        <a:xfrm>
          <a:off x="5360139" y="1728198"/>
          <a:ext cx="2295228" cy="4631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金融级可靠性</a:t>
          </a:r>
          <a:endParaRPr lang="en-US" sz="2000" kern="1200" dirty="0"/>
        </a:p>
      </dsp:txBody>
      <dsp:txXfrm>
        <a:off x="5382748" y="1750807"/>
        <a:ext cx="2250010" cy="417937"/>
      </dsp:txXfrm>
    </dsp:sp>
    <dsp:sp modelId="{37CF08DC-2E94-B640-9C6A-442C5B0C0693}">
      <dsp:nvSpPr>
        <dsp:cNvPr id="0" name=""/>
        <dsp:cNvSpPr/>
      </dsp:nvSpPr>
      <dsp:spPr>
        <a:xfrm rot="9675666">
          <a:off x="2339838" y="1570445"/>
          <a:ext cx="982105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982105" y="0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37E0403-E78B-3041-9F5A-95FD43DA5762}">
      <dsp:nvSpPr>
        <dsp:cNvPr id="0" name=""/>
        <dsp:cNvSpPr/>
      </dsp:nvSpPr>
      <dsp:spPr>
        <a:xfrm>
          <a:off x="535613" y="1728199"/>
          <a:ext cx="2295228" cy="463155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000" kern="1200" dirty="0"/>
            <a:t>高性能</a:t>
          </a:r>
          <a:endParaRPr lang="en-US" sz="2000" kern="1200" dirty="0"/>
        </a:p>
      </dsp:txBody>
      <dsp:txXfrm>
        <a:off x="558222" y="1750808"/>
        <a:ext cx="2250010" cy="4179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RadialCluster">
  <dgm:title val=""/>
  <dgm:desc val=""/>
  <dgm:catLst>
    <dgm:cat type="relationship" pri="19500"/>
    <dgm:cat type="cycle" pri="1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alg type="composite">
      <dgm:param type="ar" val="1.00"/>
    </dgm:alg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cnt="1 0" func="cnt" op="equ" val="1">
            <dgm:constrLst>
              <dgm:constr type="l" for="ch" forName="textCenter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r" for="ch" forName="cycle_1" refType="w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5" axis="ch ch" ptType="node node" cnt="1 0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6" axis="ch ch" ptType="node node" cnt="1 0" func="cnt" op="equ" val="3">
            <dgm:choose name="Name7">
              <dgm:if name="Name8" axis="ch ch ch" ptType="node node node" st="1 2 0" cnt="1 1 0" func="cnt" op="equ" val="1">
                <dgm:choose name="Name9">
                  <dgm:if name="Name10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12">
                <dgm:choose name="Name13">
                  <dgm:if name="Name14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15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r" for="ch" forName="cycle_2" refType="w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l" for="ch" forName="cycle_3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16" axis="ch ch" ptType="node node" cnt="1 0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r" for="ch" forName="cycle_2" refType="w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l" for="ch" forName="cycle_4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17" axis="ch ch" ptType="node node" cnt="1 0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r" for="ch" forName="cycle_3" refType="w" fact="0.89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l" for="ch" forName="cycle_4" refType="w" fact="0.11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18" axis="ch ch" ptType="node node" cnt="1 0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r" for="ch" forName="cycle_2" refType="w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r" for="ch" forName="cycle_3" refType="w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l" for="ch" forName="cycle_5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l" for="ch" forName="cycle_6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19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r" for="ch" forName="cycle_2" refType="w" fact="0.938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r" for="ch" forName="cycle_3" refType="w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r" for="ch" forName="cycle_4" refType="w" fact="0.8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l" for="ch" forName="cycle_5" refType="w" fact="0.2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l" for="ch" forName="cycle_6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l" for="ch" forName="cycle_7" refType="w" fact="0.062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if>
      <dgm:else name="Name20">
        <dgm:choose name="Name21">
          <dgm:if name="Name22" axis="ch ch" ptType="node node" func="cnt" op="equ" val="1">
            <dgm:constrLst>
              <dgm:constr type="r" for="ch" forName="textCenter" refType="w"/>
              <dgm:constr type="ctrY" for="ch" forName="textCenter" refType="h" fact="0.5"/>
              <dgm:constr type="w" for="ch" forName="textCenter" refType="w" fact="0.32"/>
              <dgm:constr type="h" for="ch" forName="textCenter" refType="w" refFor="ch" refForName="textCenter"/>
              <dgm:constr type="l" for="ch" forName="cycle_1"/>
              <dgm:constr type="ctrY" for="ch" forName="cycle_1" refType="h" fact="0.5"/>
              <dgm:constr type="w" for="ch" forName="cycle_1" refType="w" fact="0.56"/>
              <dgm:constr type="h" for="ch" forName="cycle_1" refType="h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userS" for="des" ptType="node" refType="w" refFor="ch" refForName="textCenter" fact="0.67"/>
            </dgm:constrLst>
          </dgm:if>
          <dgm:if name="Name23" axis="ch ch" ptType="node node" func="cnt" op="equ" val="2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5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/>
              <dgm:constr type="h" for="ch" forName="cycle_1" refType="h" fact="0.34"/>
              <dgm:constr type="ctrX" for="ch" forName="cycle_2" refType="w" fact="0.5"/>
              <dgm:constr type="b" for="ch" forName="cycle_2" refType="h"/>
              <dgm:constr type="w" for="ch" forName="cycle_2" refType="w"/>
              <dgm:constr type="h" for="ch" forName="cycle_2" refType="h" fact="0.34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userS" for="des" ptType="node" refType="w" refFor="ch" refForName="textCenter" fact="0.67"/>
            </dgm:constrLst>
          </dgm:if>
          <dgm:if name="Name24" axis="ch ch" ptType="node node" func="cnt" op="equ" val="3">
            <dgm:choose name="Name25">
              <dgm:if name="Name26" axis="ch ch ch" ptType="node node node" st="1 2 0" cnt="1 1 0" func="cnt" op="equ" val="1">
                <dgm:choose name="Name27">
                  <dgm:if name="Name28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29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 fact="0.85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if>
              <dgm:else name="Name30">
                <dgm:choose name="Name31">
                  <dgm:if name="Name32" axis="ch ch ch" ptType="node node node" st="1 3 0" cnt="1 1 0" func="cnt" op="equ" val="1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 fact="0.85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if>
                  <dgm:else name="Name33">
                    <dgm:constrLst>
                      <dgm:constr type="ctrX" for="ch" forName="textCenter" refType="w" fact="0.5"/>
                      <dgm:constr type="t" for="ch" forName="textCenter" refType="h" fact="0.436"/>
                      <dgm:constr type="w" for="ch" forName="textCenter" refType="w" fact="0.21"/>
                      <dgm:constr type="h" for="ch" forName="textCenter" refType="w" refFor="ch" refForName="textCenter"/>
                      <dgm:constr type="ctrX" for="ch" forName="cycle_1" refType="w" fact="0.5"/>
                      <dgm:constr type="t" for="ch" forName="cycle_1"/>
                      <dgm:constr type="w" for="ch" forName="cycle_1" refType="w" fact="0.61"/>
                      <dgm:constr type="h" for="ch" forName="cycle_1" refType="h" fact="0.36"/>
                      <dgm:constr type="diam" for="ch" forName="cycle_1" refType="w" fact="0.5"/>
                      <dgm:constr type="l" for="ch" forName="cycle_2"/>
                      <dgm:constr type="b" for="ch" forName="cycle_2" refType="h"/>
                      <dgm:constr type="w" for="ch" forName="cycle_2" refType="w" fact="0.46"/>
                      <dgm:constr type="h" for="ch" forName="cycle_2" refType="h" fact="0.54"/>
                      <dgm:constr type="diam" for="ch" forName="cycle_2" refType="w" fact="0.5"/>
                      <dgm:constr type="r" for="ch" forName="cycle_3" refType="w"/>
                      <dgm:constr type="b" for="ch" forName="cycle_3" refType="h"/>
                      <dgm:constr type="w" for="ch" forName="cycle_3" refType="w" fact="0.46"/>
                      <dgm:constr type="h" for="ch" forName="cycle_3" refType="h" fact="0.54"/>
                      <dgm:constr type="diam" for="ch" forName="cycle_3" refType="w" fact="0.5"/>
                      <dgm:constr type="primFontSz" for="ch" forName="textCenter" val="65"/>
                      <dgm:constr type="primFontSz" for="des" forName="childCenter1" val="65"/>
                      <dgm:constr type="primFontSz" for="des" forName="text1" op="equ" val="65"/>
                      <dgm:constr type="primFontSz" for="des" forName="childCenter2" refType="primFontSz" refFor="des" refForName="childCenter1" op="equ"/>
                      <dgm:constr type="primFontSz" for="des" forName="text2" refType="primFontSz" refFor="des" refForName="text1" op="equ"/>
                      <dgm:constr type="primFontSz" for="des" forName="childCenter3" refType="primFontSz" refFor="des" refForName="childCenter1" op="equ"/>
                      <dgm:constr type="primFontSz" for="des" forName="text3" refType="primFontSz" refFor="des" refForName="text1" op="equ"/>
                      <dgm:constr type="userS" for="des" ptType="node" refType="w" refFor="ch" refForName="textCenter" fact="0.67"/>
                    </dgm:constrLst>
                  </dgm:else>
                </dgm:choose>
              </dgm:else>
            </dgm:choose>
          </dgm:if>
          <dgm:if name="Name34" axis="ch ch" ptType="node node" func="cnt" op="equ" val="4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5"/>
              <dgm:constr type="h" for="ch" forName="cycle_1" refType="h" fact="0.33"/>
              <dgm:constr type="l" for="ch" forName="cycle_2"/>
              <dgm:constr type="ctrY" for="ch" forName="cycle_2" refType="h" fact="0.5"/>
              <dgm:constr type="w" for="ch" forName="cycle_2" refType="w" fact="0.33"/>
              <dgm:constr type="h" for="ch" forName="cycle_2" refType="h" fact="0.5"/>
              <dgm:constr type="ctrX" for="ch" forName="cycle_3" refType="w" fact="0.5"/>
              <dgm:constr type="b" for="ch" forName="cycle_3" refType="h"/>
              <dgm:constr type="w" for="ch" forName="cycle_3" refType="w" fact="0.5"/>
              <dgm:constr type="h" for="ch" forName="cycle_3" refType="h" fact="0.33"/>
              <dgm:constr type="r" for="ch" forName="cycle_4" refType="w"/>
              <dgm:constr type="ctrY" for="ch" forName="cycle_4" refType="h" fact="0.5"/>
              <dgm:constr type="w" for="ch" forName="cycle_4" refType="w" fact="0.33"/>
              <dgm:constr type="h" for="ch" forName="cycle_4" refType="h" fact="0.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userS" for="des" ptType="node" refType="w" refFor="ch" refForName="textCenter" fact="0.67"/>
            </dgm:constrLst>
          </dgm:if>
          <dgm:if name="Name35" axis="ch ch" ptType="node node" func="cnt" op="equ" val="5">
            <dgm:constrLst>
              <dgm:constr type="ctrX" for="ch" forName="textCenter" refType="w" fact="0.5"/>
              <dgm:constr type="t" for="ch" forName="textCenter" refType="h" fact="0.42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24"/>
              <dgm:constr type="w" for="ch" forName="cycle_2" refType="w" fact="0.33"/>
              <dgm:constr type="h" for="ch" forName="cycle_2" refType="w" refFor="ch" refForName="cycle_2"/>
              <dgm:constr type="l" for="ch" forName="cycle_3" refType="w" fact="0.11"/>
              <dgm:constr type="b" for="ch" forName="cycle_3" refType="h"/>
              <dgm:constr type="w" for="ch" forName="cycle_3" refType="w" fact="0.33"/>
              <dgm:constr type="h" for="ch" forName="cycle_3" refType="w" refFor="ch" refForName="cycle_3"/>
              <dgm:constr type="r" for="ch" forName="cycle_4" refType="w" fact="0.89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t" for="ch" forName="cycle_5" refType="h" fact="0.24"/>
              <dgm:constr type="w" for="ch" forName="cycle_5" refType="w" fact="0.33"/>
              <dgm:constr type="h" for="ch" forName="cycle_5" refType="w" refFor="ch" refForName="cycle_5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userS" for="des" ptType="node" refType="w" refFor="ch" refForName="textCenter" fact="0.67"/>
            </dgm:constrLst>
          </dgm:if>
          <dgm:if name="Name36" axis="ch ch" ptType="node node" func="cnt" op="equ" val="6">
            <dgm:constrLst>
              <dgm:constr type="ctrX" for="ch" forName="textCenter" refType="w" fact="0.5"/>
              <dgm:constr type="ctrY" for="ch" forName="textCenter" refType="h" fact="0.5"/>
              <dgm:constr type="w" for="ch" forName="textCenter" refType="w" fact="0.2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33"/>
              <dgm:constr type="h" for="ch" forName="cycle_1" refType="w" refFor="ch" refForName="cycle_1"/>
              <dgm:constr type="l" for="ch" forName="cycle_2"/>
              <dgm:constr type="t" for="ch" forName="cycle_2" refType="h" fact="0.17"/>
              <dgm:constr type="w" for="ch" forName="cycle_2" refType="w" fact="0.33"/>
              <dgm:constr type="h" for="ch" forName="cycle_2" refType="w" refFor="ch" refForName="cycle_2"/>
              <dgm:constr type="l" for="ch" forName="cycle_3"/>
              <dgm:constr type="b" for="ch" forName="cycle_3" refType="h" fact="0.83"/>
              <dgm:constr type="w" for="ch" forName="cycle_3" refType="w" fact="0.33"/>
              <dgm:constr type="h" for="ch" forName="cycle_3" refType="w" refFor="ch" refForName="cycle_3"/>
              <dgm:constr type="ctrX" for="ch" forName="cycle_4" refType="w" fact="0.5"/>
              <dgm:constr type="b" for="ch" forName="cycle_4" refType="h"/>
              <dgm:constr type="w" for="ch" forName="cycle_4" refType="w" fact="0.33"/>
              <dgm:constr type="h" for="ch" forName="cycle_4" refType="w" refFor="ch" refForName="cycle_4"/>
              <dgm:constr type="r" for="ch" forName="cycle_5" refType="w"/>
              <dgm:constr type="b" for="ch" forName="cycle_5" refType="h" fact="0.83"/>
              <dgm:constr type="w" for="ch" forName="cycle_5" refType="w" fact="0.33"/>
              <dgm:constr type="h" for="ch" forName="cycle_5" refType="w" refFor="ch" refForName="cycle_5"/>
              <dgm:constr type="r" for="ch" forName="cycle_6" refType="w"/>
              <dgm:constr type="t" for="ch" forName="cycle_6" refType="h" fact="0.17"/>
              <dgm:constr type="w" for="ch" forName="cycle_6" refType="w" fact="0.33"/>
              <dgm:constr type="h" for="ch" forName="cycle_6" refType="w" refFor="ch" refForName="cycle_6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userS" for="des" ptType="node" refType="w" refFor="ch" refForName="textCenter" fact="0.67"/>
            </dgm:constrLst>
          </dgm:if>
          <dgm:else name="Name37">
            <dgm:constrLst>
              <dgm:constr type="ctrX" for="ch" forName="textCenter" refType="w" fact="0.5"/>
              <dgm:constr type="t" for="ch" forName="textCenter" refType="h" fact="0.444"/>
              <dgm:constr type="w" for="ch" forName="textCenter" refType="w" fact="0.167"/>
              <dgm:constr type="h" for="ch" forName="textCenter" refType="w" refFor="ch" refForName="textCenter"/>
              <dgm:constr type="ctrX" for="ch" forName="cycle_1" refType="w" fact="0.5"/>
              <dgm:constr type="t" for="ch" forName="cycle_1"/>
              <dgm:constr type="w" for="ch" forName="cycle_1" refType="w" fact="0.263"/>
              <dgm:constr type="h" for="ch" forName="cycle_1" refType="w" refFor="ch" refForName="cycle_1"/>
              <dgm:constr type="l" for="ch" forName="cycle_2" refType="w" fact="0.062"/>
              <dgm:constr type="t" for="ch" forName="cycle_2" refType="h" fact="0.141"/>
              <dgm:constr type="w" for="ch" forName="cycle_2" refType="w" fact="0.263"/>
              <dgm:constr type="h" for="ch" forName="cycle_2" refType="w" refFor="ch" refForName="cycle_2"/>
              <dgm:constr type="l" for="ch" forName="cycle_3"/>
              <dgm:constr type="b" for="ch" forName="cycle_3" refType="h" fact="0.74"/>
              <dgm:constr type="w" for="ch" forName="cycle_3" refType="w" fact="0.263"/>
              <dgm:constr type="h" for="ch" forName="cycle_3" refType="w" refFor="ch" refForName="cycle_3"/>
              <dgm:constr type="l" for="ch" forName="cycle_4" refType="w" fact="0.2"/>
              <dgm:constr type="b" for="ch" forName="cycle_4" refType="h"/>
              <dgm:constr type="w" for="ch" forName="cycle_4" refType="w" fact="0.263"/>
              <dgm:constr type="h" for="ch" forName="cycle_4" refType="w" refFor="ch" refForName="cycle_4"/>
              <dgm:constr type="r" for="ch" forName="cycle_5" refType="w" fact="0.8"/>
              <dgm:constr type="b" for="ch" forName="cycle_5" refType="h"/>
              <dgm:constr type="w" for="ch" forName="cycle_5" refType="w" fact="0.263"/>
              <dgm:constr type="h" for="ch" forName="cycle_5" refType="w" refFor="ch" refForName="cycle_5"/>
              <dgm:constr type="r" for="ch" forName="cycle_6" refType="w"/>
              <dgm:constr type="b" for="ch" forName="cycle_6" refType="h" fact="0.74"/>
              <dgm:constr type="w" for="ch" forName="cycle_6" refType="w" fact="0.263"/>
              <dgm:constr type="h" for="ch" forName="cycle_6" refType="w" refFor="ch" refForName="cycle_6"/>
              <dgm:constr type="r" for="ch" forName="cycle_7" refType="w" fact="0.938"/>
              <dgm:constr type="t" for="ch" forName="cycle_7" refType="h" fact="0.141"/>
              <dgm:constr type="w" for="ch" forName="cycle_7" refType="w" fact="0.263"/>
              <dgm:constr type="h" for="ch" forName="cycle_7" refType="w" refFor="ch" refForName="cycle_7"/>
              <dgm:constr type="primFontSz" for="ch" forName="textCenter" val="65"/>
              <dgm:constr type="primFontSz" for="des" forName="childCenter1" val="65"/>
              <dgm:constr type="primFontSz" for="des" forName="text1" op="equ" val="65"/>
              <dgm:constr type="primFontSz" for="des" forName="childCenter2" refType="primFontSz" refFor="des" refForName="childCenter1" op="equ"/>
              <dgm:constr type="primFontSz" for="des" forName="text2" refType="primFontSz" refFor="des" refForName="text1" op="equ"/>
              <dgm:constr type="primFontSz" for="des" forName="childCenter3" refType="primFontSz" refFor="des" refForName="childCenter1" op="equ"/>
              <dgm:constr type="primFontSz" for="des" forName="text3" refType="primFontSz" refFor="des" refForName="text1" op="equ"/>
              <dgm:constr type="primFontSz" for="des" forName="childCenter4" refType="primFontSz" refFor="des" refForName="childCenter1" op="equ"/>
              <dgm:constr type="primFontSz" for="des" forName="text4" refType="primFontSz" refFor="des" refForName="text1" op="equ"/>
              <dgm:constr type="primFontSz" for="des" forName="childCenter5" refType="primFontSz" refFor="des" refForName="childCenter1" op="equ"/>
              <dgm:constr type="primFontSz" for="des" forName="text5" refType="primFontSz" refFor="des" refForName="text1" op="equ"/>
              <dgm:constr type="primFontSz" for="des" forName="childCenter6" refType="primFontSz" refFor="des" refForName="childCenter1" op="equ"/>
              <dgm:constr type="primFontSz" for="des" forName="text6" refType="primFontSz" refFor="des" refForName="text1" op="equ"/>
              <dgm:constr type="primFontSz" for="des" forName="childCenter7" refType="primFontSz" refFor="des" refForName="childCenter1" op="equ"/>
              <dgm:constr type="primFontSz" for="des" forName="text7" refType="primFontSz" refFor="des" refForName="text1" op="equ"/>
              <dgm:constr type="userS" for="des" ptType="node" refType="w" refFor="ch" refForName="textCenter" fact="0.67"/>
            </dgm:constrLst>
          </dgm:else>
        </dgm:choose>
      </dgm:else>
    </dgm:choose>
    <dgm:forEach name="Name38" axis="ch" ptType="node" cnt="1">
      <dgm:choose name="Name39">
        <dgm:if name="Name40" axis="des" func="maxDepth" op="lte" val="1">
          <dgm:layoutNode name="singleCycle">
            <dgm:choose name="Name41">
              <dgm:if name="Name42" axis="ch" ptType="node" func="cnt" op="equ" val="1">
                <dgm:choose name="Name43">
                  <dgm:if name="Name44" func="var" arg="dir" op="equ" val="norm">
                    <dgm:alg type="cycle">
                      <dgm:param type="stAng" val="90"/>
                      <dgm:param type="ctrShpMap" val="fNode"/>
                    </dgm:alg>
                  </dgm:if>
                  <dgm:else name="Name45">
                    <dgm:alg type="cycle">
                      <dgm:param type="stAng" val="-90"/>
                      <dgm:param type="spanAng" val="-360"/>
                      <dgm:param type="ctrShpMap" val="fNode"/>
                    </dgm:alg>
                  </dgm:else>
                </dgm:choose>
              </dgm:if>
              <dgm:else name="Name46">
                <dgm:choose name="Name47">
                  <dgm:if name="Name48" func="var" arg="dir" op="equ" val="norm">
                    <dgm:alg type="cycle">
                      <dgm:param type="ctrShpMap" val="fNode"/>
                    </dgm:alg>
                  </dgm:if>
                  <dgm:else name="Name49">
                    <dgm:alg type="cycle">
                      <dgm:param type="spanAng" val="-360"/>
                      <dgm:param type="ctrShpMap" val="fNode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hoose name="Name50">
              <dgm:if name="Name51" axis="ch" ptType="node" func="cnt" op="equ" val="0">
                <dgm:constrLst>
                  <dgm:constr type="w" for="ch" forName="singleCenter" refType="w"/>
                  <dgm:constr type="h" for="ch" forName="singleCenter" refType="w" refFor="ch" refForName="singleCenter"/>
                </dgm:constrLst>
              </dgm:if>
              <dgm:if name="Name52" axis="ch" ptType="node" func="cnt" op="equ" val="1">
                <dgm:constrLst>
                  <dgm:constr type="w" for="ch" forName="singleCenter" refType="w" fact="0.5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if>
              <dgm:else name="Name53">
                <dgm:constrLst>
                  <dgm:constr type="w" for="ch" forName="singleCenter" refType="w" fact="0.3"/>
                  <dgm:constr type="h" for="ch" forName="singleCenter" refType="w" refFor="ch" refForName="singleCenter"/>
                  <dgm:constr type="userS" for="ch" ptType="node" refType="w" refFor="ch" refForName="singleCenter" fact="0.67"/>
                </dgm:constrLst>
              </dgm:else>
            </dgm:choose>
            <dgm:layoutNode name="singleCenter" styleLbl="node1">
              <dgm:varLst>
                <dgm:chMax val="7"/>
                <dgm:chPref val="7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self" ptType="node"/>
              <dgm:constrLst>
                <dgm:constr type="tMarg" refType="primFontSz" fact="0.2"/>
                <dgm:constr type="bMarg" refType="primFontSz" fact="0.2"/>
                <dgm:constr type="lMarg" refType="primFontSz" fact="0.2"/>
                <dgm:constr type="rMarg" refType="primFontSz" fact="0.2"/>
              </dgm:constrLst>
              <dgm:ruleLst>
                <dgm:rule type="primFontSz" val="5" fact="NaN" max="NaN"/>
              </dgm:ruleLst>
            </dgm:layoutNode>
            <dgm:forEach name="Name54" axis="ch" cnt="21">
              <dgm:forEach name="Name55" axis="self" ptType="parTrans">
                <dgm:layoutNode name="Name56">
                  <dgm:alg type="conn">
                    <dgm:param type="dim" val="1D"/>
                    <dgm:param type="begPts" val="auto"/>
                    <dgm:param type="endPts" val="auto"/>
                    <dgm:param type="begSty" val="noArr"/>
                    <dgm:param type="endSty" val="noArr"/>
                  </dgm:alg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forEach name="Name57" axis="self" ptType="node">
                <dgm:layoutNode name="text0" styleLbl="node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/>
                  </dgm:shape>
                  <dgm:presOf axis="desOrSelf" ptType="node"/>
                  <dgm:constrLst>
                    <dgm:constr type="userS"/>
                    <dgm:constr type="w" refType="userS"/>
                    <dgm:constr type="h" refType="w"/>
                    <dgm:constr type="tMarg" refType="primFontSz" fact="0.2"/>
                    <dgm:constr type="bMarg" refType="primFontSz" fact="0.2"/>
                    <dgm:constr type="lMarg" refType="primFontSz" fact="0.2"/>
                    <dgm:constr type="rMarg" refType="primFontSz" fact="0.2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if>
        <dgm:else name="Name58">
          <dgm:layoutNode name="textCenter" styleLbl="node1">
            <dgm:alg type="tx"/>
            <dgm:shape xmlns:r="http://schemas.openxmlformats.org/officeDocument/2006/relationships" type="roundRect" r:blip="">
              <dgm:adjLst/>
            </dgm:shape>
            <dgm:presOf axis="self" ptType="node"/>
            <dgm:constrLst>
              <dgm:constr type="tMarg" refType="primFontSz" fact="0.2"/>
              <dgm:constr type="bMarg" refType="primFontSz" fact="0.2"/>
              <dgm:constr type="lMarg" refType="primFontSz" fact="0.2"/>
              <dgm:constr type="rMarg" refType="primFontSz" fact="0.2"/>
            </dgm:constrLst>
            <dgm:ruleLst>
              <dgm:rule type="primFontSz" val="5" fact="NaN" max="NaN"/>
            </dgm:ruleLst>
          </dgm:layoutNode>
          <dgm:choose name="Name59">
            <dgm:if name="Name60" axis="ch" ptType="node" func="cnt" op="gte" val="1">
              <dgm:layoutNode name="cycle_1">
                <dgm:choose name="Name61">
                  <dgm:if name="Name62" func="var" arg="dir" op="equ" val="norm">
                    <dgm:choose name="Name63">
                      <dgm:if name="Name64" axis="ch" ptType="node" func="cnt" op="equ" val="1">
                        <dgm:choose name="Name65">
                          <dgm:if name="Name66" axis="ch ch" ptType="node node" st="1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67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68">
                            <dgm:alg type="cycle">
                              <dgm:param type="ctrShpMap" val="fNode"/>
                              <dgm:param type="stAng" val="0"/>
                              <dgm:param type="spanAng" val="180"/>
                            </dgm:alg>
                          </dgm:else>
                        </dgm:choose>
                      </dgm:if>
                      <dgm:if name="Name69" axis="ch" ptType="node" func="cnt" op="equ" val="2">
                        <dgm:choose name="Name70">
                          <dgm:if name="Name7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3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4" axis="ch" ptType="node" func="cnt" op="equ" val="3">
                        <dgm:choose name="Name75">
                          <dgm:if name="Name7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7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78">
                            <dgm:alg type="cycle">
                              <dgm:param type="ctrShpMap" val="fNode"/>
                              <dgm:param type="stAng" val="270"/>
                              <dgm:param type="spanAng" val="180"/>
                            </dgm:alg>
                          </dgm:else>
                        </dgm:choose>
                      </dgm:if>
                      <dgm:if name="Name79" axis="ch" ptType="node" func="cnt" op="equ" val="4">
                        <dgm:choose name="Name80">
                          <dgm:if name="Name8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3">
                            <dgm:alg type="cycle">
                              <dgm:param type="ctrShpMap" val="fNode"/>
                              <dgm:param type="stAng" val="292.5"/>
                              <dgm:param type="spanAng" val="135"/>
                            </dgm:alg>
                          </dgm:else>
                        </dgm:choose>
                      </dgm:if>
                      <dgm:if name="Name84" axis="ch" ptType="node" func="cnt" op="equ" val="5">
                        <dgm:choose name="Name85">
                          <dgm:if name="Name8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8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8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89" axis="ch" ptType="node" func="cnt" op="equ" val="6">
                        <dgm:choose name="Name90">
                          <dgm:if name="Name91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2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94" axis="ch" ptType="node" func="cnt" op="gte" val="7">
                        <dgm:choose name="Name95">
                          <dgm:if name="Name96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97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90"/>
                            </dgm:alg>
                          </dgm:if>
                          <dgm:else name="Name9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99"/>
                    </dgm:choose>
                  </dgm:if>
                  <dgm:else name="Name100">
                    <dgm:choose name="Name101">
                      <dgm:if name="Name102" axis="ch" ptType="node" func="cnt" op="equ" val="1">
                        <dgm:choose name="Name103">
                          <dgm:if name="Name104" axis="ch ch" ptType="node node" st="1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05" axis="ch ch" ptType="node node" st="1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06">
                            <dgm:alg type="cycle">
                              <dgm:param type="ctrShpMap" val="fNode"/>
                              <dgm:param type="stAng" val="0"/>
                              <dgm:param type="spanAng" val="-180"/>
                            </dgm:alg>
                          </dgm:else>
                        </dgm:choose>
                      </dgm:if>
                      <dgm:if name="Name107" axis="ch" ptType="node" func="cnt" op="equ" val="2">
                        <dgm:choose name="Name108">
                          <dgm:if name="Name10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1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2" axis="ch" ptType="node" func="cnt" op="equ" val="3">
                        <dgm:choose name="Name113">
                          <dgm:if name="Name11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1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16">
                            <dgm:alg type="cycle">
                              <dgm:param type="ctrShpMap" val="fNode"/>
                              <dgm:param type="stAng" val="90"/>
                              <dgm:param type="spanAng" val="-180"/>
                            </dgm:alg>
                          </dgm:else>
                        </dgm:choose>
                      </dgm:if>
                      <dgm:if name="Name117" axis="ch" ptType="node" func="cnt" op="equ" val="4">
                        <dgm:choose name="Name118">
                          <dgm:if name="Name11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1">
                            <dgm:alg type="cycle">
                              <dgm:param type="ctrShpMap" val="fNode"/>
                              <dgm:param type="stAng" val="67.5"/>
                              <dgm:param type="spanAng" val="-135"/>
                            </dgm:alg>
                          </dgm:else>
                        </dgm:choose>
                      </dgm:if>
                      <dgm:if name="Name122" axis="ch" ptType="node" func="cnt" op="equ" val="5">
                        <dgm:choose name="Name123">
                          <dgm:if name="Name12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2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2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27" axis="ch" ptType="node" func="cnt" op="equ" val="6">
                        <dgm:choose name="Name128">
                          <dgm:if name="Name129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0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132" axis="ch" ptType="node" func="cnt" op="gte" val="7">
                        <dgm:choose name="Name133">
                          <dgm:if name="Name134" axis="ch ch" ptType="node node" st="1 1" cnt="1 0" func="cnt" op="equ" val="1">
                            <dgm:alg type="cycle">
                              <dgm:param type="ctrShpMap" val="fNode"/>
                              <dgm:param type="stAng" val="0"/>
                            </dgm:alg>
                          </dgm:if>
                          <dgm:if name="Name135" axis="ch ch" ptType="node node" st="1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-90"/>
                            </dgm:alg>
                          </dgm:if>
                          <dgm:else name="Name13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137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138" axis="ch" ptType="node" cnt="1">
                  <dgm:layoutNode name="childCenter1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139" axis="ch">
                    <dgm:forEach name="Name140" axis="self" ptType="parTrans">
                      <dgm:layoutNode name="Name141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142" axis="self" ptType="node">
                      <dgm:layoutNode name="text1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143" axis="ch" ptType="parTrans" cnt="1">
                <dgm:layoutNode name="Name144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1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145"/>
          </dgm:choose>
          <dgm:choose name="Name146">
            <dgm:if name="Name147" axis="ch" ptType="node" func="cnt" op="gte" val="2">
              <dgm:layoutNode name="cycle_2">
                <dgm:choose name="Name148">
                  <dgm:if name="Name149" func="var" arg="dir" op="equ" val="norm">
                    <dgm:choose name="Name150">
                      <dgm:if name="Name151" axis="ch" ptType="node" func="cnt" op="equ" val="2">
                        <dgm:choose name="Name152">
                          <dgm:if name="Name153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54" axis="ch ch" ptType="node node" st="2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155">
                            <dgm:alg type="cycle">
                              <dgm:param type="ctrShpMap" val="fNode"/>
                              <dgm:param type="stAng" val="90"/>
                              <dgm:param type="spanAng" val="180"/>
                            </dgm:alg>
                          </dgm:else>
                        </dgm:choose>
                      </dgm:if>
                      <dgm:if name="Name156" axis="ch" ptType="node" func="cnt" op="equ" val="3">
                        <dgm:choose name="Name157">
                          <dgm:if name="Name158" axis="ch ch" ptType="node node" st="2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159" axis="ch ch" ptType="node node" st="2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  <dgm:param type="horzAlign" val="r"/>
                              <dgm:param type="vertAlign" val="b"/>
                            </dgm:alg>
                          </dgm:if>
                          <dgm:else name="Name160">
                            <dgm:alg type="cycle">
                              <dgm:param type="ctrShpMap" val="fNode"/>
                              <dgm:param type="stAng" val="30"/>
                              <dgm:param type="spanAng" val="180"/>
                            </dgm:alg>
                          </dgm:else>
                        </dgm:choose>
                      </dgm:if>
                      <dgm:if name="Name161" axis="ch" ptType="node" func="cnt" op="equ" val="4">
                        <dgm:choose name="Name162">
                          <dgm:if name="Name163" axis="ch ch" ptType="node node" st="2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164" axis="ch ch" ptType="node node" st="2 1" cnt="1 0" func="cnt" op="equ" val="2">
                            <dgm:alg type="cycle">
                              <dgm:param type="ctrShpMap" val="fNode"/>
                              <dgm:param type="stAng" val="45"/>
                              <dgm:param type="spanAng" val="90"/>
                            </dgm:alg>
                          </dgm:if>
                          <dgm:else name="Name165">
                            <dgm:alg type="cycle">
                              <dgm:param type="ctrShpMap" val="fNode"/>
                              <dgm:param type="stAng" val="22.5"/>
                              <dgm:param type="spanAng" val="135"/>
                            </dgm:alg>
                          </dgm:else>
                        </dgm:choose>
                      </dgm:if>
                      <dgm:if name="Name166" axis="ch" ptType="node" func="cnt" op="equ" val="5">
                        <dgm:choose name="Name167">
                          <dgm:if name="Name168" axis="ch ch" ptType="node node" st="2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169" axis="ch ch" ptType="node node" st="2 1" cnt="1 0" func="cnt" op="equ" val="2">
                            <dgm:alg type="cycle">
                              <dgm:param type="ctrShpMap" val="fNode"/>
                              <dgm:param type="stAng" val="27"/>
                              <dgm:param type="spanAng" val="90"/>
                            </dgm:alg>
                          </dgm:if>
                          <dgm:else name="Name17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1" axis="ch" ptType="node" func="cnt" op="equ" val="6">
                        <dgm:choose name="Name172">
                          <dgm:if name="Name173" axis="ch ch" ptType="node node" st="2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174" axis="ch ch" ptType="node node" st="2 1" cnt="1 0" func="cnt" op="equ" val="2">
                            <dgm:alg type="cycle">
                              <dgm:param type="ctrShpMap" val="fNode"/>
                              <dgm:param type="stAng" val="15"/>
                              <dgm:param type="spanAng" val="90"/>
                            </dgm:alg>
                          </dgm:if>
                          <dgm:else name="Name175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176" axis="ch" ptType="node" func="cnt" op="gte" val="7">
                        <dgm:choose name="Name177">
                          <dgm:if name="Name178" axis="ch ch" ptType="node node" st="2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179" axis="ch ch" ptType="node node" st="2 1" cnt="1 0" func="cnt" op="equ" val="2">
                            <dgm:alg type="cycle">
                              <dgm:param type="ctrShpMap" val="fNode"/>
                              <dgm:param type="stAng" val="6"/>
                              <dgm:param type="spanAng" val="90"/>
                            </dgm:alg>
                          </dgm:if>
                          <dgm:else name="Name18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181"/>
                    </dgm:choose>
                  </dgm:if>
                  <dgm:else name="Name182">
                    <dgm:choose name="Name183">
                      <dgm:if name="Name184" axis="ch" ptType="node" func="cnt" op="equ" val="2">
                        <dgm:choose name="Name185">
                          <dgm:if name="Name186" axis="ch ch" ptType="node node" st="2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187" axis="ch ch" ptType="node node" st="2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188">
                            <dgm:alg type="cycle">
                              <dgm:param type="ctrShpMap" val="fNode"/>
                              <dgm:param type="stAng" val="270"/>
                              <dgm:param type="spanAng" val="-180"/>
                            </dgm:alg>
                          </dgm:else>
                        </dgm:choose>
                      </dgm:if>
                      <dgm:if name="Name189" axis="ch" ptType="node" func="cnt" op="equ" val="3">
                        <dgm:choose name="Name190">
                          <dgm:if name="Name191" axis="ch ch" ptType="node node" st="2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192" axis="ch ch" ptType="node node" st="2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  <dgm:param type="horzAlign" val="l"/>
                              <dgm:param type="vertAlign" val="b"/>
                            </dgm:alg>
                          </dgm:if>
                          <dgm:else name="Name193">
                            <dgm:alg type="cycle">
                              <dgm:param type="ctrShpMap" val="fNode"/>
                              <dgm:param type="stAng" val="330"/>
                              <dgm:param type="spanAng" val="-180"/>
                            </dgm:alg>
                          </dgm:else>
                        </dgm:choose>
                      </dgm:if>
                      <dgm:if name="Name194" axis="ch" ptType="node" func="cnt" op="equ" val="4">
                        <dgm:choose name="Name195">
                          <dgm:if name="Name196" axis="ch ch" ptType="node node" st="2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197" axis="ch ch" ptType="node node" st="2 1" cnt="1 0" func="cnt" op="equ" val="2">
                            <dgm:alg type="cycle">
                              <dgm:param type="ctrShpMap" val="fNode"/>
                              <dgm:param type="stAng" val="315"/>
                              <dgm:param type="spanAng" val="-90"/>
                            </dgm:alg>
                          </dgm:if>
                          <dgm:else name="Name198">
                            <dgm:alg type="cycle">
                              <dgm:param type="ctrShpMap" val="fNode"/>
                              <dgm:param type="stAng" val="337.5"/>
                              <dgm:param type="spanAng" val="-135"/>
                            </dgm:alg>
                          </dgm:else>
                        </dgm:choose>
                      </dgm:if>
                      <dgm:if name="Name199" axis="ch" ptType="node" func="cnt" op="equ" val="5">
                        <dgm:choose name="Name200">
                          <dgm:if name="Name201" axis="ch ch" ptType="node node" st="2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202" axis="ch ch" ptType="node node" st="2 1" cnt="1 0" func="cnt" op="equ" val="2">
                            <dgm:alg type="cycle">
                              <dgm:param type="ctrShpMap" val="fNode"/>
                              <dgm:param type="stAng" val="333"/>
                              <dgm:param type="spanAng" val="-90"/>
                            </dgm:alg>
                          </dgm:if>
                          <dgm:else name="Name20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4" axis="ch" ptType="node" func="cnt" op="equ" val="6">
                        <dgm:choose name="Name205">
                          <dgm:if name="Name206" axis="ch ch" ptType="node node" st="2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207" axis="ch ch" ptType="node node" st="2 1" cnt="1 0" func="cnt" op="equ" val="2">
                            <dgm:alg type="cycle">
                              <dgm:param type="ctrShpMap" val="fNode"/>
                              <dgm:param type="stAng" val="345"/>
                              <dgm:param type="spanAng" val="-90"/>
                            </dgm:alg>
                          </dgm:if>
                          <dgm:else name="Name20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09" axis="ch" ptType="node" func="cnt" op="gte" val="7">
                        <dgm:choose name="Name210">
                          <dgm:if name="Name211" axis="ch ch" ptType="node node" st="2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212" axis="ch ch" ptType="node node" st="2 1" cnt="1 0" func="cnt" op="equ" val="2">
                            <dgm:alg type="cycle">
                              <dgm:param type="ctrShpMap" val="fNode"/>
                              <dgm:param type="stAng" val="353"/>
                              <dgm:param type="spanAng" val="-90"/>
                            </dgm:alg>
                          </dgm:if>
                          <dgm:else name="Name213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14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15" axis="ch" ptType="node" st="2" cnt="1">
                  <dgm:layoutNode name="childCenter2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16" axis="ch">
                    <dgm:forEach name="Name217" axis="self" ptType="parTrans">
                      <dgm:layoutNode name="Name218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19" axis="self" ptType="node">
                      <dgm:layoutNode name="text2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20" axis="ch" ptType="parTrans" st="2" cnt="1">
                <dgm:layoutNode name="Name221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22"/>
          </dgm:choose>
          <dgm:choose name="Name223">
            <dgm:if name="Name224" axis="ch" ptType="node" func="cnt" op="gte" val="3">
              <dgm:layoutNode name="cycle_3">
                <dgm:choose name="Name225">
                  <dgm:if name="Name226" func="var" arg="dir" op="equ" val="norm">
                    <dgm:choose name="Name227">
                      <dgm:if name="Name228" axis="ch" ptType="node" func="cnt" op="equ" val="3">
                        <dgm:choose name="Name229">
                          <dgm:if name="Name230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  <dgm:param type="horzAlign" val="l"/>
                              <dgm:param type="vertAlign" val="b"/>
                            </dgm:alg>
                          </dgm:if>
                          <dgm:if name="Name231" axis="ch ch" ptType="node node" st="3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  <dgm:param type="horzAlign" val="l"/>
                              <dgm:param type="vertAlign" val="b"/>
                            </dgm:alg>
                          </dgm:if>
                          <dgm:else name="Name232">
                            <dgm:alg type="cycle">
                              <dgm:param type="ctrShpMap" val="fNode"/>
                              <dgm:param type="stAng" val="150"/>
                              <dgm:param type="spanAng" val="180"/>
                            </dgm:alg>
                          </dgm:else>
                        </dgm:choose>
                      </dgm:if>
                      <dgm:if name="Name233" axis="ch" ptType="node" func="cnt" op="equ" val="4">
                        <dgm:choose name="Name234">
                          <dgm:if name="Name235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36" axis="ch ch" ptType="node node" st="3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237">
                            <dgm:alg type="cycle">
                              <dgm:param type="ctrShpMap" val="fNode"/>
                              <dgm:param type="stAng" val="112.5"/>
                              <dgm:param type="spanAng" val="135"/>
                            </dgm:alg>
                          </dgm:else>
                        </dgm:choose>
                      </dgm:if>
                      <dgm:if name="Name238" axis="ch" ptType="node" func="cnt" op="equ" val="5">
                        <dgm:choose name="Name239">
                          <dgm:if name="Name240" axis="ch ch" ptType="node node" st="3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241" axis="ch ch" ptType="node node" st="3 1" cnt="1 0" func="cnt" op="equ" val="2">
                            <dgm:alg type="cycle">
                              <dgm:param type="ctrShpMap" val="fNode"/>
                              <dgm:param type="stAng" val="99"/>
                              <dgm:param type="spanAng" val="90"/>
                            </dgm:alg>
                          </dgm:if>
                          <dgm:else name="Name24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3" axis="ch" ptType="node" func="cnt" op="equ" val="6">
                        <dgm:choose name="Name244">
                          <dgm:if name="Name245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246" axis="ch ch" ptType="node node" st="3 1" cnt="1 0" func="cnt" op="equ" val="2">
                            <dgm:alg type="cycle">
                              <dgm:param type="ctrShpMap" val="fNode"/>
                              <dgm:param type="stAng" val="75"/>
                              <dgm:param type="spanAng" val="90"/>
                            </dgm:alg>
                          </dgm:if>
                          <dgm:else name="Name247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248" axis="ch" ptType="node" func="cnt" op="gte" val="7">
                        <dgm:choose name="Name249">
                          <dgm:if name="Name250" axis="ch ch" ptType="node node" st="3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251" axis="ch ch" ptType="node node" st="3 1" cnt="1 0" func="cnt" op="equ" val="2">
                            <dgm:alg type="cycle">
                              <dgm:param type="ctrShpMap" val="fNode"/>
                              <dgm:param type="stAng" val="57"/>
                              <dgm:param type="spanAng" val="90"/>
                            </dgm:alg>
                          </dgm:if>
                          <dgm:else name="Name252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253"/>
                    </dgm:choose>
                  </dgm:if>
                  <dgm:else name="Name254">
                    <dgm:choose name="Name255">
                      <dgm:if name="Name256" axis="ch" ptType="node" func="cnt" op="equ" val="3">
                        <dgm:choose name="Name257">
                          <dgm:if name="Name258" axis="ch ch" ptType="node node" st="3 1" cnt="1 0" func="cnt" op="equ" val="1">
                            <dgm:alg type="cycle">
                              <dgm:param type="ctrShpMap" val="fNode"/>
                              <dgm:param type="stAng" val="120"/>
                              <dgm:param type="horzAlign" val="r"/>
                              <dgm:param type="vertAlign" val="b"/>
                            </dgm:alg>
                          </dgm:if>
                          <dgm:if name="Name259" axis="ch ch" ptType="node node" st="3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  <dgm:param type="horzAlign" val="r"/>
                              <dgm:param type="vertAlign" val="b"/>
                            </dgm:alg>
                          </dgm:if>
                          <dgm:else name="Name260">
                            <dgm:alg type="cycle">
                              <dgm:param type="ctrShpMap" val="fNode"/>
                              <dgm:param type="stAng" val="210"/>
                              <dgm:param type="spanAng" val="-180"/>
                            </dgm:alg>
                          </dgm:else>
                        </dgm:choose>
                      </dgm:if>
                      <dgm:if name="Name261" axis="ch" ptType="node" func="cnt" op="equ" val="4">
                        <dgm:choose name="Name262">
                          <dgm:if name="Name263" axis="ch ch" ptType="node node" st="3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264" axis="ch ch" ptType="node node" st="3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265">
                            <dgm:alg type="cycle">
                              <dgm:param type="ctrShpMap" val="fNode"/>
                              <dgm:param type="stAng" val="247.5"/>
                              <dgm:param type="spanAng" val="-135"/>
                            </dgm:alg>
                          </dgm:else>
                        </dgm:choose>
                      </dgm:if>
                      <dgm:if name="Name266" axis="ch" ptType="node" func="cnt" op="equ" val="5">
                        <dgm:choose name="Name267">
                          <dgm:if name="Name268" axis="ch ch" ptType="node node" st="3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269" axis="ch ch" ptType="node node" st="3 1" cnt="1 0" func="cnt" op="equ" val="2">
                            <dgm:alg type="cycle">
                              <dgm:param type="ctrShpMap" val="fNode"/>
                              <dgm:param type="stAng" val="261"/>
                              <dgm:param type="spanAng" val="-90"/>
                            </dgm:alg>
                          </dgm:if>
                          <dgm:else name="Name27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1" axis="ch" ptType="node" func="cnt" op="equ" val="6">
                        <dgm:choose name="Name272">
                          <dgm:if name="Name273" axis="ch ch" ptType="node node" st="3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274" axis="ch ch" ptType="node node" st="3 1" cnt="1 0" func="cnt" op="equ" val="2">
                            <dgm:alg type="cycle">
                              <dgm:param type="ctrShpMap" val="fNode"/>
                              <dgm:param type="stAng" val="285"/>
                              <dgm:param type="spanAng" val="-90"/>
                            </dgm:alg>
                          </dgm:if>
                          <dgm:else name="Name275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276" axis="ch" ptType="node" func="cnt" op="gte" val="7">
                        <dgm:choose name="Name277">
                          <dgm:if name="Name278" axis="ch ch" ptType="node node" st="3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279" axis="ch ch" ptType="node node" st="3 1" cnt="1 0" func="cnt" op="equ" val="2">
                            <dgm:alg type="cycle">
                              <dgm:param type="ctrShpMap" val="fNode"/>
                              <dgm:param type="stAng" val="302"/>
                              <dgm:param type="spanAng" val="-90"/>
                            </dgm:alg>
                          </dgm:if>
                          <dgm:else name="Name280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281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282" axis="ch" ptType="node" st="3" cnt="1">
                  <dgm:layoutNode name="childCenter3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283" axis="ch">
                    <dgm:forEach name="Name284" axis="self" ptType="parTrans">
                      <dgm:layoutNode name="Name285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286" axis="self" ptType="node">
                      <dgm:layoutNode name="text3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287" axis="ch" ptType="parTrans" st="3" cnt="1">
                <dgm:layoutNode name="Name288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3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289"/>
          </dgm:choose>
          <dgm:choose name="Name290">
            <dgm:if name="Name291" axis="ch" ptType="node" func="cnt" op="gte" val="4">
              <dgm:layoutNode name="cycle_4">
                <dgm:choose name="Name292">
                  <dgm:if name="Name293" func="var" arg="dir" op="equ" val="norm">
                    <dgm:choose name="Name294">
                      <dgm:if name="Name295" axis="ch" ptType="node" func="cnt" op="equ" val="4">
                        <dgm:choose name="Name296">
                          <dgm:if name="Name297" axis="ch ch" ptType="node node" st="4 1" cnt="1 0" func="cnt" op="equ" val="1">
                            <dgm:alg type="cycle">
                              <dgm:param type="ctrShpMap" val="fNode"/>
                              <dgm:param type="stAng" val="270"/>
                            </dgm:alg>
                          </dgm:if>
                          <dgm:if name="Name298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90"/>
                            </dgm:alg>
                          </dgm:if>
                          <dgm:else name="Name299">
                            <dgm:alg type="cycle">
                              <dgm:param type="ctrShpMap" val="fNode"/>
                              <dgm:param type="stAng" val="202.5"/>
                              <dgm:param type="spanAng" val="135"/>
                            </dgm:alg>
                          </dgm:else>
                        </dgm:choose>
                      </dgm:if>
                      <dgm:if name="Name300" axis="ch" ptType="node" func="cnt" op="equ" val="5">
                        <dgm:choose name="Name301">
                          <dgm:if name="Name302" axis="ch ch" ptType="node node" st="4 1" cnt="1 0" func="cnt" op="equ" val="1">
                            <dgm:alg type="cycle">
                              <dgm:param type="ctrShpMap" val="fNode"/>
                              <dgm:param type="stAng" val="216"/>
                            </dgm:alg>
                          </dgm:if>
                          <dgm:if name="Name303" axis="ch ch" ptType="node node" st="4 1" cnt="1 0" func="cnt" op="equ" val="2">
                            <dgm:alg type="cycle">
                              <dgm:param type="ctrShpMap" val="fNode"/>
                              <dgm:param type="stAng" val="171"/>
                              <dgm:param type="spanAng" val="90"/>
                            </dgm:alg>
                          </dgm:if>
                          <dgm:else name="Name30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05" axis="ch" ptType="node" func="cnt" op="equ" val="6">
                        <dgm:choose name="Name306">
                          <dgm:if name="Name307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08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90"/>
                            </dgm:alg>
                          </dgm:if>
                          <dgm:else name="Name309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10" axis="ch" ptType="node" func="cnt" op="gte" val="7">
                        <dgm:choose name="Name311">
                          <dgm:if name="Name312" axis="ch ch" ptType="node node" st="4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13" axis="ch ch" ptType="node node" st="4 1" cnt="1 0" func="cnt" op="equ" val="2">
                            <dgm:alg type="cycle">
                              <dgm:param type="ctrShpMap" val="fNode"/>
                              <dgm:param type="stAng" val="109"/>
                              <dgm:param type="spanAng" val="90"/>
                            </dgm:alg>
                          </dgm:if>
                          <dgm:else name="Name314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15"/>
                    </dgm:choose>
                  </dgm:if>
                  <dgm:else name="Name316">
                    <dgm:choose name="Name317">
                      <dgm:if name="Name318" axis="ch" ptType="node" func="cnt" op="equ" val="4">
                        <dgm:choose name="Name319">
                          <dgm:if name="Name320" axis="ch ch" ptType="node node" st="4 1" cnt="1 0" func="cnt" op="equ" val="1">
                            <dgm:alg type="cycle">
                              <dgm:param type="ctrShpMap" val="fNode"/>
                              <dgm:param type="stAng" val="90"/>
                            </dgm:alg>
                          </dgm:if>
                          <dgm:if name="Name321" axis="ch ch" ptType="node node" st="4 1" cnt="1 0" func="cnt" op="equ" val="2">
                            <dgm:alg type="cycle">
                              <dgm:param type="ctrShpMap" val="fNode"/>
                              <dgm:param type="stAng" val="135"/>
                              <dgm:param type="spanAng" val="-90"/>
                            </dgm:alg>
                          </dgm:if>
                          <dgm:else name="Name322">
                            <dgm:alg type="cycle">
                              <dgm:param type="ctrShpMap" val="fNode"/>
                              <dgm:param type="stAng" val="157.5"/>
                              <dgm:param type="spanAng" val="-135"/>
                            </dgm:alg>
                          </dgm:else>
                        </dgm:choose>
                      </dgm:if>
                      <dgm:if name="Name323" axis="ch" ptType="node" func="cnt" op="equ" val="5">
                        <dgm:choose name="Name324">
                          <dgm:if name="Name325" axis="ch ch" ptType="node node" st="4 1" cnt="1 0" func="cnt" op="equ" val="1">
                            <dgm:alg type="cycle">
                              <dgm:param type="ctrShpMap" val="fNode"/>
                              <dgm:param type="stAng" val="144"/>
                            </dgm:alg>
                          </dgm:if>
                          <dgm:if name="Name326" axis="ch ch" ptType="node node" st="4 1" cnt="1 0" func="cnt" op="equ" val="2">
                            <dgm:alg type="cycle">
                              <dgm:param type="ctrShpMap" val="fNode"/>
                              <dgm:param type="stAng" val="189"/>
                              <dgm:param type="spanAng" val="-90"/>
                            </dgm:alg>
                          </dgm:if>
                          <dgm:else name="Name32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28" axis="ch" ptType="node" func="cnt" op="equ" val="6">
                        <dgm:choose name="Name329">
                          <dgm:if name="Name330" axis="ch ch" ptType="node node" st="4 1" cnt="1 0" func="cnt" op="equ" val="1">
                            <dgm:alg type="cycle">
                              <dgm:param type="ctrShpMap" val="fNode"/>
                              <dgm:param type="stAng" val="180"/>
                            </dgm:alg>
                          </dgm:if>
                          <dgm:if name="Name331" axis="ch ch" ptType="node node" st="4 1" cnt="1 0" func="cnt" op="equ" val="2">
                            <dgm:alg type="cycle">
                              <dgm:param type="ctrShpMap" val="fNode"/>
                              <dgm:param type="stAng" val="225"/>
                              <dgm:param type="spanAng" val="-90"/>
                            </dgm:alg>
                          </dgm:if>
                          <dgm:else name="Name332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33" axis="ch" ptType="node" func="cnt" op="gte" val="7">
                        <dgm:choose name="Name334">
                          <dgm:if name="Name335" axis="ch ch" ptType="node node" st="4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36" axis="ch ch" ptType="node node" st="4 1" cnt="1 0" func="cnt" op="equ" val="2">
                            <dgm:alg type="cycle">
                              <dgm:param type="ctrShpMap" val="fNode"/>
                              <dgm:param type="stAng" val="250"/>
                              <dgm:param type="spanAng" val="-90"/>
                            </dgm:alg>
                          </dgm:if>
                          <dgm:else name="Name337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38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39" axis="ch" ptType="node" st="4" cnt="1">
                  <dgm:layoutNode name="childCenter4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40" axis="ch">
                    <dgm:forEach name="Name341" axis="self" ptType="parTrans">
                      <dgm:layoutNode name="Name342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43" axis="self" ptType="node">
                      <dgm:layoutNode name="text4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44" axis="ch" ptType="parTrans" st="4" cnt="1">
                <dgm:layoutNode name="Name345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4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46"/>
          </dgm:choose>
          <dgm:choose name="Name347">
            <dgm:if name="Name348" axis="ch" ptType="node" func="cnt" op="gte" val="5">
              <dgm:layoutNode name="cycle_5">
                <dgm:choose name="Name349">
                  <dgm:if name="Name350" func="var" arg="dir" op="equ" val="norm">
                    <dgm:choose name="Name351">
                      <dgm:if name="Name352" axis="ch" ptType="node" func="cnt" op="equ" val="5">
                        <dgm:choose name="Name353">
                          <dgm:if name="Name354" axis="ch ch" ptType="node node" st="5 1" cnt="1 0" func="cnt" op="equ" val="1">
                            <dgm:alg type="cycle">
                              <dgm:param type="ctrShpMap" val="fNode"/>
                              <dgm:param type="stAng" val="288"/>
                            </dgm:alg>
                          </dgm:if>
                          <dgm:if name="Name355" axis="ch ch" ptType="node node" st="5 1" cnt="1 0" func="cnt" op="equ" val="2">
                            <dgm:alg type="cycle">
                              <dgm:param type="ctrShpMap" val="fNode"/>
                              <dgm:param type="stAng" val="243"/>
                              <dgm:param type="spanAng" val="90"/>
                            </dgm:alg>
                          </dgm:if>
                          <dgm:else name="Name35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57" axis="ch" ptType="node" func="cnt" op="equ" val="6">
                        <dgm:choose name="Name358">
                          <dgm:if name="Name359" axis="ch ch" ptType="node node" st="5 1" cnt="1 0" func="cnt" op="equ" val="1">
                            <dgm:alg type="cycle">
                              <dgm:param type="ctrShpMap" val="fNode"/>
                              <dgm:param type="stAng" val="240"/>
                            </dgm:alg>
                          </dgm:if>
                          <dgm:if name="Name360" axis="ch ch" ptType="node node" st="5 1" cnt="1 0" func="cnt" op="equ" val="2">
                            <dgm:alg type="cycle">
                              <dgm:param type="ctrShpMap" val="fNode"/>
                              <dgm:param type="stAng" val="195"/>
                              <dgm:param type="spanAng" val="90"/>
                            </dgm:alg>
                          </dgm:if>
                          <dgm:else name="Name361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362" axis="ch" ptType="node" func="cnt" op="gte" val="7">
                        <dgm:choose name="Name363">
                          <dgm:if name="Name364" axis="ch ch" ptType="node node" st="5 1" cnt="1 0" func="cnt" op="equ" val="1">
                            <dgm:alg type="cycle">
                              <dgm:param type="ctrShpMap" val="fNode"/>
                              <dgm:param type="stAng" val="205"/>
                            </dgm:alg>
                          </dgm:if>
                          <dgm:if name="Name365" axis="ch ch" ptType="node node" st="5 1" cnt="1 0" func="cnt" op="equ" val="2">
                            <dgm:alg type="cycle">
                              <dgm:param type="ctrShpMap" val="fNode"/>
                              <dgm:param type="stAng" val="160"/>
                              <dgm:param type="spanAng" val="90"/>
                            </dgm:alg>
                          </dgm:if>
                          <dgm:else name="Name366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367"/>
                    </dgm:choose>
                  </dgm:if>
                  <dgm:else name="Name368">
                    <dgm:choose name="Name369">
                      <dgm:if name="Name370" axis="ch" ptType="node" func="cnt" op="equ" val="5">
                        <dgm:choose name="Name371">
                          <dgm:if name="Name372" axis="ch ch" ptType="node node" st="5 1" cnt="1 0" func="cnt" op="equ" val="1">
                            <dgm:alg type="cycle">
                              <dgm:param type="ctrShpMap" val="fNode"/>
                              <dgm:param type="stAng" val="72"/>
                            </dgm:alg>
                          </dgm:if>
                          <dgm:if name="Name373" axis="ch ch" ptType="node node" st="5 1" cnt="1 0" func="cnt" op="equ" val="2">
                            <dgm:alg type="cycle">
                              <dgm:param type="ctrShpMap" val="fNode"/>
                              <dgm:param type="stAng" val="117"/>
                              <dgm:param type="spanAng" val="-90"/>
                            </dgm:alg>
                          </dgm:if>
                          <dgm:else name="Name37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75" axis="ch" ptType="node" func="cnt" op="equ" val="6">
                        <dgm:choose name="Name376">
                          <dgm:if name="Name377" axis="ch ch" ptType="node node" st="5 1" cnt="1 0" func="cnt" op="equ" val="1">
                            <dgm:alg type="cycle">
                              <dgm:param type="ctrShpMap" val="fNode"/>
                              <dgm:param type="stAng" val="120"/>
                            </dgm:alg>
                          </dgm:if>
                          <dgm:if name="Name378" axis="ch ch" ptType="node node" st="5 1" cnt="1 0" func="cnt" op="equ" val="2">
                            <dgm:alg type="cycle">
                              <dgm:param type="ctrShpMap" val="fNode"/>
                              <dgm:param type="stAng" val="165"/>
                              <dgm:param type="spanAng" val="-90"/>
                            </dgm:alg>
                          </dgm:if>
                          <dgm:else name="Name379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380" axis="ch" ptType="node" func="cnt" op="gte" val="7">
                        <dgm:choose name="Name381">
                          <dgm:if name="Name382" axis="ch ch" ptType="node node" st="5 1" cnt="1 0" func="cnt" op="equ" val="1">
                            <dgm:alg type="cycle">
                              <dgm:param type="ctrShpMap" val="fNode"/>
                              <dgm:param type="stAng" val="154"/>
                            </dgm:alg>
                          </dgm:if>
                          <dgm:if name="Name383" axis="ch ch" ptType="node node" st="5 1" cnt="1 0" func="cnt" op="equ" val="2">
                            <dgm:alg type="cycle">
                              <dgm:param type="ctrShpMap" val="fNode"/>
                              <dgm:param type="stAng" val="199"/>
                              <dgm:param type="spanAng" val="-90"/>
                            </dgm:alg>
                          </dgm:if>
                          <dgm:else name="Name384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385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386" axis="ch" ptType="node" st="5" cnt="1">
                  <dgm:layoutNode name="childCenter5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387" axis="ch">
                    <dgm:forEach name="Name388" axis="self" ptType="parTrans">
                      <dgm:layoutNode name="Name389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390" axis="self" ptType="node">
                      <dgm:layoutNode name="text5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391" axis="ch" ptType="parTrans" st="5" cnt="1">
                <dgm:layoutNode name="Name392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5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393"/>
          </dgm:choose>
          <dgm:choose name="Name394">
            <dgm:if name="Name395" axis="ch" ptType="node" func="cnt" op="gte" val="6">
              <dgm:layoutNode name="cycle_6">
                <dgm:choose name="Name396">
                  <dgm:if name="Name397" func="var" arg="dir" op="equ" val="norm">
                    <dgm:choose name="Name398">
                      <dgm:if name="Name399" axis="ch" ptType="node" func="cnt" op="equ" val="6">
                        <dgm:choose name="Name400">
                          <dgm:if name="Name401" axis="ch ch" ptType="node node" st="6 1" cnt="1 0" func="cnt" op="equ" val="1">
                            <dgm:alg type="cycle">
                              <dgm:param type="ctrShpMap" val="fNode"/>
                              <dgm:param type="stAng" val="300"/>
                            </dgm:alg>
                          </dgm:if>
                          <dgm:if name="Name402" axis="ch ch" ptType="node node" st="6 1" cnt="1 0" func="cnt" op="equ" val="2">
                            <dgm:alg type="cycle">
                              <dgm:param type="ctrShpMap" val="fNode"/>
                              <dgm:param type="stAng" val="255"/>
                              <dgm:param type="spanAng" val="90"/>
                            </dgm:alg>
                          </dgm:if>
                          <dgm:else name="Name403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if name="Name404" axis="ch" ptType="node" func="cnt" op="gte" val="7">
                        <dgm:choose name="Name405">
                          <dgm:if name="Name406" axis="ch ch" ptType="node node" st="6 1" cnt="1 0" func="cnt" op="equ" val="1">
                            <dgm:alg type="cycle">
                              <dgm:param type="ctrShpMap" val="fNode"/>
                              <dgm:param type="stAng" val="257"/>
                            </dgm:alg>
                          </dgm:if>
                          <dgm:if name="Name407" axis="ch ch" ptType="node node" st="6 1" cnt="1 0" func="cnt" op="equ" val="2">
                            <dgm:alg type="cycle">
                              <dgm:param type="ctrShpMap" val="fNode"/>
                              <dgm:param type="stAng" val="212"/>
                              <dgm:param type="spanAng" val="90"/>
                            </dgm:alg>
                          </dgm:if>
                          <dgm:else name="Name408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09"/>
                    </dgm:choose>
                  </dgm:if>
                  <dgm:else name="Name410">
                    <dgm:choose name="Name411">
                      <dgm:if name="Name412" axis="ch" ptType="node" func="cnt" op="equ" val="6">
                        <dgm:choose name="Name413">
                          <dgm:if name="Name414" axis="ch ch" ptType="node node" st="6 1" cnt="1 0" func="cnt" op="equ" val="1">
                            <dgm:alg type="cycle">
                              <dgm:param type="ctrShpMap" val="fNode"/>
                              <dgm:param type="stAng" val="60"/>
                            </dgm:alg>
                          </dgm:if>
                          <dgm:if name="Name415" axis="ch ch" ptType="node node" st="6 1" cnt="1 0" func="cnt" op="equ" val="2">
                            <dgm:alg type="cycle">
                              <dgm:param type="ctrShpMap" val="fNode"/>
                              <dgm:param type="stAng" val="105"/>
                              <dgm:param type="spanAng" val="-90"/>
                            </dgm:alg>
                          </dgm:if>
                          <dgm:else name="Name416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if name="Name417" axis="ch" ptType="node" func="cnt" op="gte" val="7">
                        <dgm:choose name="Name418">
                          <dgm:if name="Name419" axis="ch ch" ptType="node node" st="6 1" cnt="1 0" func="cnt" op="equ" val="1">
                            <dgm:alg type="cycle">
                              <dgm:param type="ctrShpMap" val="fNode"/>
                              <dgm:param type="stAng" val="102"/>
                            </dgm:alg>
                          </dgm:if>
                          <dgm:if name="Name420" axis="ch ch" ptType="node node" st="6 1" cnt="1 0" func="cnt" op="equ" val="2">
                            <dgm:alg type="cycle">
                              <dgm:param type="ctrShpMap" val="fNode"/>
                              <dgm:param type="stAng" val="147"/>
                              <dgm:param type="spanAng" val="-90"/>
                            </dgm:alg>
                          </dgm:if>
                          <dgm:else name="Name421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22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23" axis="ch" ptType="node" st="6" cnt="1">
                  <dgm:layoutNode name="childCenter6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24" axis="ch">
                    <dgm:forEach name="Name425" axis="self" ptType="parTrans">
                      <dgm:layoutNode name="Name426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27" axis="self" ptType="node">
                      <dgm:layoutNode name="text6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28" axis="ch" ptType="parTrans" st="6" cnt="1">
                <dgm:layoutNode name="Name429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6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30"/>
          </dgm:choose>
          <dgm:choose name="Name431">
            <dgm:if name="Name432" axis="ch" ptType="node" func="cnt" op="gte" val="7">
              <dgm:layoutNode name="cycle_7">
                <dgm:choose name="Name433">
                  <dgm:if name="Name434" func="var" arg="dir" op="equ" val="norm">
                    <dgm:choose name="Name435">
                      <dgm:if name="Name436" axis="ch" ptType="node" func="cnt" op="gte" val="7">
                        <dgm:choose name="Name437">
                          <dgm:if name="Name438" axis="ch ch" ptType="node node" st="7 1" cnt="1 0" func="cnt" op="equ" val="1">
                            <dgm:alg type="cycle">
                              <dgm:param type="ctrShpMap" val="fNode"/>
                              <dgm:param type="stAng" val="308"/>
                            </dgm:alg>
                          </dgm:if>
                          <dgm:if name="Name439" axis="ch ch" ptType="node node" st="7 1" cnt="1 0" func="cnt" op="equ" val="2">
                            <dgm:alg type="cycle">
                              <dgm:param type="ctrShpMap" val="fNode"/>
                              <dgm:param type="stAng" val="263"/>
                              <dgm:param type="spanAng" val="90"/>
                            </dgm:alg>
                          </dgm:if>
                          <dgm:else name="Name440">
                            <dgm:alg type="cycle">
                              <dgm:param type="ctrShpMap" val="fNode"/>
                              <dgm:param type="stAng" val="0"/>
                              <dgm:param type="spanAng" val="360"/>
                            </dgm:alg>
                          </dgm:else>
                        </dgm:choose>
                      </dgm:if>
                      <dgm:else name="Name441"/>
                    </dgm:choose>
                  </dgm:if>
                  <dgm:else name="Name442">
                    <dgm:choose name="Name443">
                      <dgm:if name="Name444" axis="ch" ptType="node" func="cnt" op="gte" val="7">
                        <dgm:choose name="Name445">
                          <dgm:if name="Name446" axis="ch ch" ptType="node node" st="7 1" cnt="1 0" func="cnt" op="equ" val="1">
                            <dgm:alg type="cycle">
                              <dgm:param type="ctrShpMap" val="fNode"/>
                              <dgm:param type="stAng" val="51"/>
                            </dgm:alg>
                          </dgm:if>
                          <dgm:if name="Name447" axis="ch ch" ptType="node node" st="7 1" cnt="1 0" func="cnt" op="equ" val="2">
                            <dgm:alg type="cycle">
                              <dgm:param type="ctrShpMap" val="fNode"/>
                              <dgm:param type="stAng" val="96"/>
                              <dgm:param type="spanAng" val="-90"/>
                            </dgm:alg>
                          </dgm:if>
                          <dgm:else name="Name448">
                            <dgm:alg type="cycle">
                              <dgm:param type="ctrShpMap" val="fNode"/>
                              <dgm:param type="stAng" val="0"/>
                              <dgm:param type="spanAng" val="-360"/>
                            </dgm:alg>
                          </dgm:else>
                        </dgm:choose>
                      </dgm:if>
                      <dgm:else name="Name449"/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>
                  <dgm:constr type="sp" refType="w" fact="0.1"/>
                  <dgm:constr type="sibSp" refType="w" fact="0.1"/>
                </dgm:constrLst>
                <dgm:forEach name="Name450" axis="ch" ptType="node" st="7" cnt="1">
                  <dgm:layoutNode name="childCenter7" styleLbl="node1">
                    <dgm:alg type="tx"/>
                    <dgm:shape xmlns:r="http://schemas.openxmlformats.org/officeDocument/2006/relationships" type="roundRect" r:blip="">
                      <dgm:adjLst/>
                    </dgm:shape>
                    <dgm:presOf axis="self" ptType="node"/>
                    <dgm:constrLst>
                      <dgm:constr type="userS"/>
                      <dgm:constr type="w" refType="userS"/>
                      <dgm:constr type="h" refType="w"/>
                      <dgm:constr type="tMarg" refType="primFontSz" fact="0.2"/>
                      <dgm:constr type="bMarg" refType="primFontSz" fact="0.2"/>
                      <dgm:constr type="lMarg" refType="primFontSz" fact="0.2"/>
                      <dgm:constr type="rMarg" refType="primFontSz" fact="0.2"/>
                    </dgm:constrLst>
                    <dgm:ruleLst>
                      <dgm:rule type="primFontSz" val="5" fact="NaN" max="NaN"/>
                    </dgm:ruleLst>
                  </dgm:layoutNode>
                  <dgm:forEach name="Name451" axis="ch">
                    <dgm:forEach name="Name452" axis="self" ptType="parTrans">
                      <dgm:layoutNode name="Name453">
                        <dgm:alg type="conn">
                          <dgm:param type="dim" val="1D"/>
                          <dgm:param type="begPts" val="auto"/>
                          <dgm:param type="endPts" val="auto"/>
                          <dgm:param type="begSty" val="noArr"/>
                          <dgm:param type="endSty" val="noArr"/>
                        </dgm:alg>
                        <dgm:shape xmlns:r="http://schemas.openxmlformats.org/officeDocument/2006/relationships" type="conn" r:blip="">
                          <dgm:adjLst/>
                        </dgm:shape>
                        <dgm:presOf axis="self"/>
                        <dgm:constrLst>
                          <dgm:constr type="begPad"/>
                          <dgm:constr type="endPad"/>
                        </dgm:constrLst>
                      </dgm:layoutNode>
                    </dgm:forEach>
                    <dgm:forEach name="Name454" axis="self" ptType="node">
                      <dgm:layoutNode name="text7" styleLbl="node1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oundRect" r:blip="">
                          <dgm:adjLst/>
                        </dgm:shape>
                        <dgm:presOf axis="desOrSelf" ptType="node"/>
                        <dgm:constrLst>
                          <dgm:constr type="userS"/>
                          <dgm:constr type="w" refType="userS"/>
                          <dgm:constr type="h" refType="w"/>
                          <dgm:constr type="tMarg" refType="primFontSz" fact="0.2"/>
                          <dgm:constr type="bMarg" refType="primFontSz" fact="0.2"/>
                          <dgm:constr type="lMarg" refType="primFontSz" fact="0.2"/>
                          <dgm:constr type="rMarg" refType="primFontSz" fact="0.2"/>
                        </dgm:constrLst>
                        <dgm:ruleLst>
                          <dgm:rule type="primFontSz" val="5" fact="NaN" max="NaN"/>
                        </dgm:ruleLst>
                      </dgm:layoutNode>
                    </dgm:forEach>
                  </dgm:forEach>
                </dgm:forEach>
              </dgm:layoutNode>
              <dgm:forEach name="Name455" axis="ch" ptType="parTrans" st="7" cnt="1">
                <dgm:layoutNode name="Name456">
                  <dgm:alg type="conn">
                    <dgm:param type="dim" val="1D"/>
                    <dgm:param type="begPts" val="auto"/>
                    <dgm:param type="endPts" val="auto"/>
                    <dgm:param type="endSty" val="noArr"/>
                    <dgm:param type="srcNode" val="textCenter"/>
                    <dgm:param type="dstNode" val="childCenter7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h"/>
                    <dgm:constr type="begPad"/>
                    <dgm:constr type="endPad"/>
                  </dgm:constrLst>
                </dgm:layoutNode>
              </dgm:forEach>
            </dgm:if>
            <dgm:else name="Name45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58536" y="0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410CB-A0CA-499B-8668-C1F41764710B}" type="datetimeFigureOut">
              <a:rPr lang="zh-CN" altLang="en-US" smtClean="0"/>
              <a:pPr/>
              <a:t>2018/7/29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43662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58536" y="9443662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0E236C-0923-48C1-8299-014D8B2B9DA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766253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wmf>
</file>

<file path=ppt/media/image10.png>
</file>

<file path=ppt/media/image11.tiff>
</file>

<file path=ppt/media/image12.tiff>
</file>

<file path=ppt/media/image13.tiff>
</file>

<file path=ppt/media/image14.tiff>
</file>

<file path=ppt/media/image15.png>
</file>

<file path=ppt/media/image16.jpeg>
</file>

<file path=ppt/media/image17.png>
</file>

<file path=ppt/media/image18.tiff>
</file>

<file path=ppt/media/image19.tiff>
</file>

<file path=ppt/media/image2.wmf>
</file>

<file path=ppt/media/image3.wmf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8536" y="0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ea typeface="宋体" charset="-122"/>
              </a:defRPr>
            </a:lvl1pPr>
          </a:lstStyle>
          <a:p>
            <a:pPr>
              <a:defRPr/>
            </a:pPr>
            <a:fld id="{18D47AB0-06DA-4BEA-95F6-AB5EA429E645}" type="datetimeFigureOut">
              <a:rPr lang="zh-CN" altLang="en-US"/>
              <a:pPr>
                <a:defRPr/>
              </a:pPr>
              <a:t>2018/7/29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93663" y="746125"/>
            <a:ext cx="662463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1197" y="4722694"/>
            <a:ext cx="5449570" cy="4474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43662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ea typeface="宋体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8536" y="9443662"/>
            <a:ext cx="2951851" cy="49712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ea typeface="宋体" charset="-122"/>
              </a:defRPr>
            </a:lvl1pPr>
          </a:lstStyle>
          <a:p>
            <a:pPr>
              <a:defRPr/>
            </a:pPr>
            <a:fld id="{C624A7E2-9768-4B4D-A4F1-4C4DFF5B319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34685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68575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48562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624A7E2-9768-4B4D-A4F1-4C4DFF5B3198}" type="slidenum">
              <a:rPr lang="zh-CN" altLang="en-US" smtClean="0"/>
              <a:pPr>
                <a:defRPr/>
              </a:pPr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5512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2.w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3.w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.w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16496" y="3188107"/>
            <a:ext cx="9324528" cy="846263"/>
          </a:xfrm>
        </p:spPr>
        <p:txBody>
          <a:bodyPr anchor="ctr">
            <a:normAutofit/>
          </a:bodyPr>
          <a:lstStyle>
            <a:lvl1pPr algn="l">
              <a:defRPr sz="4400" b="1" i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21873" y="4034370"/>
            <a:ext cx="9324528" cy="1266838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451992" y="3068960"/>
            <a:ext cx="9324528" cy="0"/>
          </a:xfrm>
          <a:prstGeom prst="line">
            <a:avLst/>
          </a:prstGeom>
          <a:ln w="28575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对象 10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816235997"/>
              </p:ext>
            </p:extLst>
          </p:nvPr>
        </p:nvGraphicFramePr>
        <p:xfrm>
          <a:off x="1451992" y="1802766"/>
          <a:ext cx="2916832" cy="10030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47" name="Image" r:id="rId3" imgW="15657120" imgH="5383800" progId="Photoshop.Image.8">
                  <p:embed/>
                </p:oleObj>
              </mc:Choice>
              <mc:Fallback>
                <p:oleObj name="Image" r:id="rId3" imgW="15657120" imgH="5383800" progId="Photoshop.Image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51992" y="1802766"/>
                        <a:ext cx="2916832" cy="10030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1918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ctrTitle"/>
          </p:nvPr>
        </p:nvSpPr>
        <p:spPr>
          <a:xfrm>
            <a:off x="4080792" y="431269"/>
            <a:ext cx="6335688" cy="2998153"/>
          </a:xfrm>
        </p:spPr>
        <p:txBody>
          <a:bodyPr anchor="b">
            <a:noAutofit/>
          </a:bodyPr>
          <a:lstStyle>
            <a:lvl1pPr algn="ctr">
              <a:defRPr sz="8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副标题 2"/>
          <p:cNvSpPr>
            <a:spLocks noGrp="1"/>
          </p:cNvSpPr>
          <p:nvPr>
            <p:ph type="subTitle" idx="1"/>
          </p:nvPr>
        </p:nvSpPr>
        <p:spPr>
          <a:xfrm>
            <a:off x="4080792" y="3429422"/>
            <a:ext cx="6335688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75520" y="2044697"/>
            <a:ext cx="1662510" cy="228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911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23792" y="1340768"/>
            <a:ext cx="3956940" cy="2952328"/>
          </a:xfrm>
          <a:prstGeom prst="rect">
            <a:avLst/>
          </a:prstGeom>
        </p:spPr>
      </p:pic>
      <p:sp>
        <p:nvSpPr>
          <p:cNvPr id="6" name="副标题 2"/>
          <p:cNvSpPr>
            <a:spLocks noGrp="1"/>
          </p:cNvSpPr>
          <p:nvPr>
            <p:ph type="subTitle" idx="1"/>
          </p:nvPr>
        </p:nvSpPr>
        <p:spPr>
          <a:xfrm>
            <a:off x="1524000" y="6165305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286133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416496" y="3404131"/>
            <a:ext cx="9324528" cy="846263"/>
          </a:xfrm>
        </p:spPr>
        <p:txBody>
          <a:bodyPr anchor="ctr">
            <a:normAutofit/>
          </a:bodyPr>
          <a:lstStyle>
            <a:lvl1pPr algn="l">
              <a:defRPr sz="4400" b="1" i="0">
                <a:solidFill>
                  <a:schemeClr val="bg1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21873" y="4250394"/>
            <a:ext cx="9324528" cy="1266838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451992" y="3284984"/>
            <a:ext cx="9324528" cy="0"/>
          </a:xfrm>
          <a:prstGeom prst="line">
            <a:avLst/>
          </a:prstGeom>
          <a:ln w="28575">
            <a:solidFill>
              <a:schemeClr val="accent6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对象 3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478875413"/>
              </p:ext>
            </p:extLst>
          </p:nvPr>
        </p:nvGraphicFramePr>
        <p:xfrm>
          <a:off x="1343472" y="1412776"/>
          <a:ext cx="3241744" cy="17312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70" name="Image" r:id="rId3" imgW="12101400" imgH="6463440" progId="Photoshop.Image.8">
                  <p:embed/>
                </p:oleObj>
              </mc:Choice>
              <mc:Fallback>
                <p:oleObj name="Image" r:id="rId3" imgW="12101400" imgH="6463440" progId="Photoshop.Image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43472" y="1412776"/>
                        <a:ext cx="3241744" cy="17312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610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200" b="1" i="0"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800">
                <a:latin typeface="Microsoft YaHei" charset="-122"/>
                <a:ea typeface="Microsoft YaHei" charset="-122"/>
                <a:cs typeface="Microsoft YaHei" charset="-122"/>
              </a:defRPr>
            </a:lvl1pPr>
            <a:lvl2pPr>
              <a:defRPr sz="2400">
                <a:latin typeface="Microsoft YaHei" charset="-122"/>
                <a:ea typeface="Microsoft YaHei" charset="-122"/>
                <a:cs typeface="Microsoft YaHei" charset="-122"/>
              </a:defRPr>
            </a:lvl2pPr>
            <a:lvl3pPr>
              <a:defRPr sz="2000">
                <a:latin typeface="Microsoft YaHei" charset="-122"/>
                <a:ea typeface="Microsoft YaHei" charset="-122"/>
                <a:cs typeface="Microsoft YaHei" charset="-122"/>
              </a:defRPr>
            </a:lvl3pPr>
            <a:lvl4pPr>
              <a:defRPr sz="1800">
                <a:latin typeface="Microsoft YaHei" charset="-122"/>
                <a:ea typeface="Microsoft YaHei" charset="-122"/>
                <a:cs typeface="Microsoft YaHei" charset="-122"/>
              </a:defRPr>
            </a:lvl4pPr>
            <a:lvl5pPr>
              <a:defRPr sz="1800">
                <a:latin typeface="Microsoft YaHei" charset="-122"/>
                <a:ea typeface="Microsoft YaHei" charset="-122"/>
                <a:cs typeface="Microsoft YaHei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2288254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4725145"/>
            <a:ext cx="10515600" cy="1008112"/>
          </a:xfrm>
        </p:spPr>
        <p:txBody>
          <a:bodyPr anchor="t">
            <a:normAutofit/>
          </a:bodyPr>
          <a:lstStyle>
            <a:lvl1pPr>
              <a:defRPr sz="4000">
                <a:latin typeface="Microsoft YaHei" charset="-122"/>
                <a:ea typeface="Microsoft YaHei" charset="-122"/>
                <a:cs typeface="Microsoft YaHei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2810598"/>
            <a:ext cx="10515600" cy="1500187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accent6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graphicFrame>
        <p:nvGraphicFramePr>
          <p:cNvPr id="10" name="对象 9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3380094126"/>
              </p:ext>
            </p:extLst>
          </p:nvPr>
        </p:nvGraphicFramePr>
        <p:xfrm>
          <a:off x="8400256" y="3791121"/>
          <a:ext cx="2813296" cy="717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93" name="Image" r:id="rId3" imgW="9206280" imgH="2349000" progId="Photoshop.Image.8">
                  <p:embed/>
                </p:oleObj>
              </mc:Choice>
              <mc:Fallback>
                <p:oleObj name="Image" r:id="rId3" imgW="9206280" imgH="2349000" progId="Photoshop.Image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400256" y="3791121"/>
                        <a:ext cx="2813296" cy="717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5" name="直接连接符 4"/>
          <p:cNvCxnSpPr/>
          <p:nvPr userDrawn="1"/>
        </p:nvCxnSpPr>
        <p:spPr>
          <a:xfrm>
            <a:off x="0" y="4509120"/>
            <a:ext cx="11347451" cy="0"/>
          </a:xfrm>
          <a:prstGeom prst="line">
            <a:avLst/>
          </a:prstGeom>
          <a:ln w="28575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5011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07368" y="1052736"/>
            <a:ext cx="5515024" cy="5400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46144" y="1052736"/>
            <a:ext cx="5515024" cy="54006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1621566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95318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1847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完全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0717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2996952"/>
            <a:ext cx="9144000" cy="1782367"/>
          </a:xfrm>
        </p:spPr>
        <p:txBody>
          <a:bodyPr anchor="ctr">
            <a:noAutofit/>
          </a:bodyPr>
          <a:lstStyle>
            <a:lvl1pPr algn="ctr">
              <a:defRPr sz="8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365105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5880" y="476672"/>
            <a:ext cx="2088232" cy="1157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469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vmlDrawing" Target="../drawings/vmlDrawing1.v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w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9336" y="1052736"/>
            <a:ext cx="11954259" cy="5688632"/>
          </a:xfrm>
          <a:prstGeom prst="roundRect">
            <a:avLst>
              <a:gd name="adj" fmla="val 18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rgbClr val="FFFFFF"/>
              </a:solidFill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256566" y="277028"/>
            <a:ext cx="10515600" cy="5435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56566" y="1196752"/>
            <a:ext cx="11672081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1720555438"/>
              </p:ext>
            </p:extLst>
          </p:nvPr>
        </p:nvGraphicFramePr>
        <p:xfrm>
          <a:off x="9048328" y="172242"/>
          <a:ext cx="2813296" cy="7179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5" name="Image" r:id="rId14" imgW="9206280" imgH="2349000" progId="Photoshop.Image.8">
                  <p:embed/>
                </p:oleObj>
              </mc:Choice>
              <mc:Fallback>
                <p:oleObj name="Image" r:id="rId14" imgW="9206280" imgH="2349000" progId="Photoshop.Image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9048328" y="172242"/>
                        <a:ext cx="2813296" cy="7179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6279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64" r:id="rId2"/>
    <p:sldLayoutId id="2147483751" r:id="rId3"/>
    <p:sldLayoutId id="2147483752" r:id="rId4"/>
    <p:sldLayoutId id="2147483753" r:id="rId5"/>
    <p:sldLayoutId id="2147483755" r:id="rId6"/>
    <p:sldLayoutId id="2147483756" r:id="rId7"/>
    <p:sldLayoutId id="2147483761" r:id="rId8"/>
    <p:sldLayoutId id="2147483763" r:id="rId9"/>
    <p:sldLayoutId id="2147483765" r:id="rId10"/>
    <p:sldLayoutId id="214748376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Wingdings" panose="05000000000000000000" pitchFamily="2" charset="2"/>
        <a:buChar char="ü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accent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accent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tiff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dirty="0" err="1"/>
              <a:t>OceanBase</a:t>
            </a:r>
            <a:r>
              <a:rPr lang="en-US" altLang="zh-CN" dirty="0"/>
              <a:t> </a:t>
            </a:r>
            <a:r>
              <a:rPr lang="zh-CN" altLang="en-US" dirty="0"/>
              <a:t>事务引擎的技术创新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颜然</a:t>
            </a:r>
            <a:r>
              <a:rPr lang="en-US" altLang="zh-CN" dirty="0"/>
              <a:t>/</a:t>
            </a:r>
            <a:r>
              <a:rPr lang="zh-CN" altLang="en-US" dirty="0"/>
              <a:t>韩富晟</a:t>
            </a:r>
            <a:endParaRPr lang="en-US" altLang="zh-CN" dirty="0"/>
          </a:p>
          <a:p>
            <a:r>
              <a:rPr lang="en-US" altLang="zh-CN" dirty="0" err="1"/>
              <a:t>yanran.hfs@antfin.com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048750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OceanBase</a:t>
            </a:r>
            <a:r>
              <a:rPr lang="en-US" dirty="0"/>
              <a:t> </a:t>
            </a:r>
            <a:r>
              <a:rPr lang="zh-CN" altLang="en-US" dirty="0"/>
              <a:t>数据组织与分布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567" y="1196752"/>
            <a:ext cx="4975338" cy="5400600"/>
          </a:xfrm>
        </p:spPr>
        <p:txBody>
          <a:bodyPr>
            <a:normAutofit/>
          </a:bodyPr>
          <a:lstStyle/>
          <a:p>
            <a:r>
              <a:rPr lang="zh-CN" altLang="en-US" dirty="0"/>
              <a:t>数据组织与分布</a:t>
            </a:r>
            <a:endParaRPr lang="en-US" altLang="zh-CN" dirty="0"/>
          </a:p>
          <a:p>
            <a:pPr lvl="1"/>
            <a:r>
              <a:rPr lang="zh-CN" altLang="en-US" dirty="0"/>
              <a:t>数据以</a:t>
            </a:r>
            <a:r>
              <a:rPr lang="en-US" altLang="zh-CN" dirty="0"/>
              <a:t> Partition </a:t>
            </a:r>
            <a:r>
              <a:rPr lang="zh-CN" altLang="en-US" dirty="0"/>
              <a:t>进行组织（一个</a:t>
            </a:r>
            <a:r>
              <a:rPr lang="en-US" altLang="zh-CN" dirty="0"/>
              <a:t> Table </a:t>
            </a:r>
            <a:r>
              <a:rPr lang="zh-CN" altLang="en-US" dirty="0"/>
              <a:t>有一个或者多个 </a:t>
            </a:r>
            <a:r>
              <a:rPr lang="en-US" altLang="zh-CN" dirty="0"/>
              <a:t>Partition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全局的</a:t>
            </a:r>
            <a:r>
              <a:rPr lang="en-US" altLang="zh-CN" dirty="0"/>
              <a:t> </a:t>
            </a:r>
            <a:r>
              <a:rPr lang="en-US" altLang="zh-CN" dirty="0" err="1"/>
              <a:t>PartitionTable</a:t>
            </a:r>
            <a:r>
              <a:rPr lang="en-US" altLang="zh-CN" dirty="0"/>
              <a:t> </a:t>
            </a:r>
            <a:r>
              <a:rPr lang="zh-CN" altLang="en-US" dirty="0"/>
              <a:t>是 </a:t>
            </a:r>
            <a:r>
              <a:rPr lang="en-US" altLang="zh-CN" dirty="0"/>
              <a:t>Partition </a:t>
            </a:r>
            <a:r>
              <a:rPr lang="zh-CN" altLang="en-US" dirty="0"/>
              <a:t>的元信息，记录了 </a:t>
            </a:r>
            <a:r>
              <a:rPr lang="en-US" altLang="zh-CN" dirty="0"/>
              <a:t>Partition </a:t>
            </a:r>
            <a:r>
              <a:rPr lang="zh-CN" altLang="en-US" dirty="0"/>
              <a:t>的位置</a:t>
            </a:r>
            <a:endParaRPr lang="en-US" altLang="zh-CN" dirty="0"/>
          </a:p>
          <a:p>
            <a:pPr lvl="1"/>
            <a:r>
              <a:rPr lang="zh-CN" altLang="en-US" dirty="0"/>
              <a:t>每个 </a:t>
            </a:r>
            <a:r>
              <a:rPr lang="en-US" altLang="zh-CN" dirty="0"/>
              <a:t>Partition </a:t>
            </a:r>
            <a:r>
              <a:rPr lang="zh-CN" altLang="en-US" dirty="0"/>
              <a:t>拥有独立的日志服务</a:t>
            </a:r>
            <a:endParaRPr lang="en-US" altLang="zh-CN" dirty="0"/>
          </a:p>
          <a:p>
            <a:pPr lvl="1"/>
            <a:r>
              <a:rPr lang="zh-CN" altLang="en-US" dirty="0"/>
              <a:t>涉及多个 </a:t>
            </a:r>
            <a:r>
              <a:rPr lang="en-US" altLang="zh-CN" dirty="0"/>
              <a:t>Partition </a:t>
            </a:r>
            <a:r>
              <a:rPr lang="zh-CN" altLang="en-US" dirty="0"/>
              <a:t>的事务都是分布式事务</a:t>
            </a:r>
            <a:endParaRPr lang="en-US" altLang="zh-CN" dirty="0"/>
          </a:p>
          <a:p>
            <a:pPr lvl="1"/>
            <a:endParaRPr lang="en-US" dirty="0"/>
          </a:p>
        </p:txBody>
      </p:sp>
      <p:sp>
        <p:nvSpPr>
          <p:cNvPr id="4" name="矩形 34"/>
          <p:cNvSpPr/>
          <p:nvPr/>
        </p:nvSpPr>
        <p:spPr>
          <a:xfrm>
            <a:off x="5231904" y="2384340"/>
            <a:ext cx="1468493" cy="360094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8"/>
          <p:cNvSpPr txBox="1"/>
          <p:nvPr/>
        </p:nvSpPr>
        <p:spPr>
          <a:xfrm>
            <a:off x="5323744" y="3218819"/>
            <a:ext cx="529895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P1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9" name="文本框 25"/>
          <p:cNvSpPr txBox="1"/>
          <p:nvPr/>
        </p:nvSpPr>
        <p:spPr>
          <a:xfrm>
            <a:off x="5325683" y="2515444"/>
            <a:ext cx="527956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P0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12" name="矩形 39"/>
          <p:cNvSpPr/>
          <p:nvPr/>
        </p:nvSpPr>
        <p:spPr>
          <a:xfrm>
            <a:off x="6992282" y="2388397"/>
            <a:ext cx="1468493" cy="360094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40"/>
          <p:cNvSpPr txBox="1"/>
          <p:nvPr/>
        </p:nvSpPr>
        <p:spPr>
          <a:xfrm>
            <a:off x="7084122" y="2519504"/>
            <a:ext cx="528831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P0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19" name="文本框 47"/>
          <p:cNvSpPr txBox="1"/>
          <p:nvPr/>
        </p:nvSpPr>
        <p:spPr>
          <a:xfrm>
            <a:off x="7803052" y="4683616"/>
            <a:ext cx="543374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P3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21" name="矩形 51"/>
          <p:cNvSpPr/>
          <p:nvPr/>
        </p:nvSpPr>
        <p:spPr>
          <a:xfrm>
            <a:off x="5346253" y="5989342"/>
            <a:ext cx="1139678" cy="3919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ObServer1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22" name="矩形 52"/>
          <p:cNvSpPr/>
          <p:nvPr/>
        </p:nvSpPr>
        <p:spPr>
          <a:xfrm>
            <a:off x="7128489" y="5978809"/>
            <a:ext cx="1201287" cy="3817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ObServer2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29" name="矩形 39"/>
          <p:cNvSpPr/>
          <p:nvPr/>
        </p:nvSpPr>
        <p:spPr>
          <a:xfrm>
            <a:off x="8752660" y="2384340"/>
            <a:ext cx="1468493" cy="360094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文本框 46"/>
          <p:cNvSpPr txBox="1"/>
          <p:nvPr/>
        </p:nvSpPr>
        <p:spPr>
          <a:xfrm>
            <a:off x="8850305" y="3218817"/>
            <a:ext cx="523444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P1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35" name="文本框 47"/>
          <p:cNvSpPr txBox="1"/>
          <p:nvPr/>
        </p:nvSpPr>
        <p:spPr>
          <a:xfrm>
            <a:off x="9564743" y="4683616"/>
            <a:ext cx="543374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P3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37" name="矩形 52"/>
          <p:cNvSpPr/>
          <p:nvPr/>
        </p:nvSpPr>
        <p:spPr>
          <a:xfrm>
            <a:off x="8878547" y="5956842"/>
            <a:ext cx="1201287" cy="3817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ObServer3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40" name="文本框 25"/>
          <p:cNvSpPr txBox="1"/>
          <p:nvPr/>
        </p:nvSpPr>
        <p:spPr>
          <a:xfrm>
            <a:off x="8850305" y="2515445"/>
            <a:ext cx="527956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P0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41" name="矩形 34"/>
          <p:cNvSpPr/>
          <p:nvPr/>
        </p:nvSpPr>
        <p:spPr>
          <a:xfrm>
            <a:off x="10513038" y="2377864"/>
            <a:ext cx="1468493" cy="360094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8"/>
          <p:cNvSpPr txBox="1"/>
          <p:nvPr/>
        </p:nvSpPr>
        <p:spPr>
          <a:xfrm>
            <a:off x="7084122" y="3218817"/>
            <a:ext cx="529895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P1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44" name="矩形 51"/>
          <p:cNvSpPr/>
          <p:nvPr/>
        </p:nvSpPr>
        <p:spPr>
          <a:xfrm>
            <a:off x="10627387" y="5982866"/>
            <a:ext cx="1139678" cy="39198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solidFill>
                  <a:schemeClr val="tx1"/>
                </a:solidFill>
              </a:rPr>
              <a:t>ObServer4</a:t>
            </a:r>
            <a:endParaRPr lang="zh-CN" altLang="en-US" sz="1600" b="1" dirty="0">
              <a:solidFill>
                <a:schemeClr val="tx1"/>
              </a:solidFill>
            </a:endParaRPr>
          </a:p>
        </p:txBody>
      </p:sp>
      <p:sp>
        <p:nvSpPr>
          <p:cNvPr id="45" name="文本框 8"/>
          <p:cNvSpPr txBox="1"/>
          <p:nvPr/>
        </p:nvSpPr>
        <p:spPr>
          <a:xfrm>
            <a:off x="5323744" y="3922194"/>
            <a:ext cx="529895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P2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46" name="文本框 46"/>
          <p:cNvSpPr txBox="1"/>
          <p:nvPr/>
        </p:nvSpPr>
        <p:spPr>
          <a:xfrm>
            <a:off x="8850305" y="3921583"/>
            <a:ext cx="523444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P2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47" name="文本框 8"/>
          <p:cNvSpPr txBox="1"/>
          <p:nvPr/>
        </p:nvSpPr>
        <p:spPr>
          <a:xfrm>
            <a:off x="7084122" y="3923806"/>
            <a:ext cx="529895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P2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1316703" y="4683615"/>
            <a:ext cx="543374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P3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49" name="文本框 47"/>
          <p:cNvSpPr txBox="1"/>
          <p:nvPr/>
        </p:nvSpPr>
        <p:spPr>
          <a:xfrm>
            <a:off x="7803052" y="5376778"/>
            <a:ext cx="543374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P4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50" name="文本框 47"/>
          <p:cNvSpPr txBox="1"/>
          <p:nvPr/>
        </p:nvSpPr>
        <p:spPr>
          <a:xfrm>
            <a:off x="9556190" y="5372721"/>
            <a:ext cx="543374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P4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51" name="文本框 47"/>
          <p:cNvSpPr txBox="1"/>
          <p:nvPr/>
        </p:nvSpPr>
        <p:spPr>
          <a:xfrm>
            <a:off x="11316703" y="5372670"/>
            <a:ext cx="543374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P4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52" name="文本框 8"/>
          <p:cNvSpPr txBox="1"/>
          <p:nvPr/>
        </p:nvSpPr>
        <p:spPr>
          <a:xfrm>
            <a:off x="7464152" y="1607514"/>
            <a:ext cx="2248986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PartitionTable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  <p:sp>
        <p:nvSpPr>
          <p:cNvPr id="53" name="文本框 8"/>
          <p:cNvSpPr txBox="1"/>
          <p:nvPr/>
        </p:nvSpPr>
        <p:spPr>
          <a:xfrm>
            <a:off x="7464152" y="1124744"/>
            <a:ext cx="2248986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微软雅黑" pitchFamily="34" charset="-122"/>
              </a:rPr>
              <a:t>RootService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4362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可靠性 </a:t>
            </a:r>
            <a:r>
              <a:rPr lang="en-US" altLang="zh-CN" dirty="0"/>
              <a:t>vs </a:t>
            </a:r>
            <a:r>
              <a:rPr lang="zh-CN" altLang="en-US" dirty="0"/>
              <a:t>可用性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传统数据库的事务模型 </a:t>
            </a:r>
            <a:r>
              <a:rPr lang="en-US" altLang="zh-CN" dirty="0"/>
              <a:t>ACID</a:t>
            </a:r>
            <a:r>
              <a:rPr lang="zh-CN" altLang="en-US" dirty="0"/>
              <a:t> 没有描述</a:t>
            </a:r>
            <a:r>
              <a:rPr lang="zh-CN" altLang="en-US" b="1" dirty="0"/>
              <a:t>可用性（</a:t>
            </a:r>
            <a:r>
              <a:rPr lang="en-US" altLang="zh-CN" b="1" dirty="0"/>
              <a:t>Availability</a:t>
            </a:r>
            <a:r>
              <a:rPr lang="zh-CN" altLang="en-US" b="1" dirty="0"/>
              <a:t>）</a:t>
            </a:r>
            <a:endParaRPr lang="en-US" altLang="zh-CN" dirty="0"/>
          </a:p>
          <a:p>
            <a:r>
              <a:rPr lang="zh-CN" altLang="en-US" dirty="0"/>
              <a:t>业务系统切实需要</a:t>
            </a:r>
            <a:r>
              <a:rPr lang="zh-CN" altLang="en-US" b="1" dirty="0"/>
              <a:t>可用性</a:t>
            </a:r>
            <a:r>
              <a:rPr lang="zh-CN" altLang="en-US" dirty="0"/>
              <a:t>来保证服务能力</a:t>
            </a:r>
            <a:endParaRPr lang="en-US" altLang="zh-CN" dirty="0"/>
          </a:p>
          <a:p>
            <a:r>
              <a:rPr lang="zh-CN" altLang="en-US" dirty="0"/>
              <a:t>传统数据库的解决方案：最大保护（</a:t>
            </a:r>
            <a:r>
              <a:rPr lang="en-US" altLang="zh-CN" dirty="0"/>
              <a:t>Max Protection</a:t>
            </a:r>
            <a:r>
              <a:rPr lang="zh-CN" altLang="en-US" dirty="0"/>
              <a:t>），最大可用（</a:t>
            </a:r>
            <a:r>
              <a:rPr lang="en-US" altLang="zh-CN" dirty="0"/>
              <a:t>Max</a:t>
            </a:r>
            <a:r>
              <a:rPr lang="zh-CN" altLang="en-US" dirty="0"/>
              <a:t> </a:t>
            </a:r>
            <a:r>
              <a:rPr lang="en-US" altLang="zh-CN" dirty="0"/>
              <a:t>Availability</a:t>
            </a:r>
            <a:r>
              <a:rPr lang="zh-CN" altLang="en-US" dirty="0"/>
              <a:t>），最好性能（</a:t>
            </a:r>
            <a:r>
              <a:rPr lang="en-US" altLang="zh-CN" dirty="0"/>
              <a:t>Max Performance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dirty="0" err="1"/>
              <a:t>OceanBase</a:t>
            </a:r>
            <a:r>
              <a:rPr lang="en-US" dirty="0"/>
              <a:t> </a:t>
            </a:r>
            <a:r>
              <a:rPr lang="zh-CN" altLang="en-US" dirty="0"/>
              <a:t>采用 </a:t>
            </a:r>
            <a:r>
              <a:rPr lang="en-US" altLang="zh-CN" dirty="0" err="1"/>
              <a:t>Paxos</a:t>
            </a:r>
            <a:r>
              <a:rPr lang="zh-CN" altLang="en-US" dirty="0"/>
              <a:t> 协议兼顾</a:t>
            </a:r>
            <a:r>
              <a:rPr lang="zh-CN" altLang="en-US" b="1" dirty="0"/>
              <a:t>可靠性</a:t>
            </a:r>
            <a:r>
              <a:rPr lang="zh-CN" altLang="en-US" dirty="0"/>
              <a:t>和</a:t>
            </a:r>
            <a:r>
              <a:rPr lang="zh-CN" altLang="en-US" b="1" dirty="0"/>
              <a:t>可用性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E3CD68-B055-1146-B02F-4D11F3030F96}"/>
              </a:ext>
            </a:extLst>
          </p:cNvPr>
          <p:cNvSpPr txBox="1"/>
          <p:nvPr/>
        </p:nvSpPr>
        <p:spPr>
          <a:xfrm>
            <a:off x="2567608" y="5366249"/>
            <a:ext cx="10942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accent1">
                    <a:lumMod val="75000"/>
                  </a:schemeClr>
                </a:solidFill>
                <a:latin typeface="+mn-ea"/>
                <a:ea typeface="+mn-ea"/>
              </a:rPr>
              <a:t>ACID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69B809-377B-A842-908B-3E09035BB055}"/>
              </a:ext>
            </a:extLst>
          </p:cNvPr>
          <p:cNvSpPr txBox="1"/>
          <p:nvPr/>
        </p:nvSpPr>
        <p:spPr>
          <a:xfrm>
            <a:off x="5355566" y="5212358"/>
            <a:ext cx="20104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 dirty="0">
                <a:solidFill>
                  <a:srgbClr val="48A9E8"/>
                </a:solidFill>
                <a:latin typeface="+mn-ea"/>
                <a:ea typeface="+mn-ea"/>
              </a:rPr>
              <a:t>A</a:t>
            </a:r>
            <a:r>
              <a:rPr lang="en-US" altLang="zh-CN" sz="4800" b="1" baseline="30000" dirty="0">
                <a:solidFill>
                  <a:srgbClr val="48A9E8"/>
                </a:solidFill>
                <a:latin typeface="+mn-ea"/>
                <a:ea typeface="+mn-ea"/>
              </a:rPr>
              <a:t>2</a:t>
            </a:r>
            <a:r>
              <a:rPr lang="en-US" sz="4800" b="1" dirty="0">
                <a:solidFill>
                  <a:srgbClr val="48A9E8"/>
                </a:solidFill>
                <a:latin typeface="+mn-ea"/>
                <a:ea typeface="+mn-ea"/>
              </a:rPr>
              <a:t>CID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EB5ECDA4-1032-C546-8F28-C9A2C2C92B31}"/>
              </a:ext>
            </a:extLst>
          </p:cNvPr>
          <p:cNvSpPr/>
          <p:nvPr/>
        </p:nvSpPr>
        <p:spPr>
          <a:xfrm>
            <a:off x="3661818" y="5542638"/>
            <a:ext cx="1786110" cy="170439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75000"/>
                </a:schemeClr>
              </a:gs>
              <a:gs pos="0">
                <a:schemeClr val="accent1">
                  <a:lumMod val="75000"/>
                </a:schemeClr>
              </a:gs>
              <a:gs pos="100000">
                <a:srgbClr val="48A9E8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3D692-5C53-C949-ADBA-40F02E048536}"/>
              </a:ext>
            </a:extLst>
          </p:cNvPr>
          <p:cNvSpPr txBox="1"/>
          <p:nvPr/>
        </p:nvSpPr>
        <p:spPr>
          <a:xfrm>
            <a:off x="7968730" y="4658360"/>
            <a:ext cx="193578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Atomicity</a:t>
            </a:r>
          </a:p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Availability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Consistency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Isolation</a:t>
            </a:r>
          </a:p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Durability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330EBB0B-DA99-F744-87BF-D0692679C8C6}"/>
              </a:ext>
            </a:extLst>
          </p:cNvPr>
          <p:cNvSpPr/>
          <p:nvPr/>
        </p:nvSpPr>
        <p:spPr>
          <a:xfrm>
            <a:off x="7366053" y="4636294"/>
            <a:ext cx="746171" cy="1944216"/>
          </a:xfrm>
          <a:prstGeom prst="leftBrace">
            <a:avLst>
              <a:gd name="adj1" fmla="val 42799"/>
              <a:gd name="adj2" fmla="val 50000"/>
            </a:avLst>
          </a:prstGeom>
          <a:ln w="28575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2887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Paxos</a:t>
            </a:r>
            <a:r>
              <a:rPr lang="zh-CN" altLang="en-US" dirty="0"/>
              <a:t> 日志同步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BEF8F4-B896-F340-B3F2-9295E5DC27BB}"/>
              </a:ext>
            </a:extLst>
          </p:cNvPr>
          <p:cNvSpPr txBox="1"/>
          <p:nvPr/>
        </p:nvSpPr>
        <p:spPr>
          <a:xfrm>
            <a:off x="4534480" y="968110"/>
            <a:ext cx="2034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Commit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日志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99808B5-431F-5744-B2A2-D6E986248B24}"/>
              </a:ext>
            </a:extLst>
          </p:cNvPr>
          <p:cNvSpPr/>
          <p:nvPr/>
        </p:nvSpPr>
        <p:spPr>
          <a:xfrm>
            <a:off x="2279576" y="2260782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FFFF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A16376-A06E-4845-9F50-9CC93FD68472}"/>
              </a:ext>
            </a:extLst>
          </p:cNvPr>
          <p:cNvSpPr/>
          <p:nvPr/>
        </p:nvSpPr>
        <p:spPr>
          <a:xfrm>
            <a:off x="2999656" y="2260782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27FFBC5-5839-CE4C-B9E0-993F4AF4D6EE}"/>
              </a:ext>
            </a:extLst>
          </p:cNvPr>
          <p:cNvSpPr/>
          <p:nvPr/>
        </p:nvSpPr>
        <p:spPr>
          <a:xfrm>
            <a:off x="3719736" y="2260782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AE2536-1DD5-5148-B964-8E5F12DA571F}"/>
              </a:ext>
            </a:extLst>
          </p:cNvPr>
          <p:cNvSpPr txBox="1"/>
          <p:nvPr/>
        </p:nvSpPr>
        <p:spPr>
          <a:xfrm>
            <a:off x="2495600" y="2908854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9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B7952D-171A-BF42-8761-37A914BC545B}"/>
              </a:ext>
            </a:extLst>
          </p:cNvPr>
          <p:cNvSpPr txBox="1"/>
          <p:nvPr/>
        </p:nvSpPr>
        <p:spPr>
          <a:xfrm>
            <a:off x="3151947" y="291565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10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A47F61A-219B-134E-89C9-69FFEC894F29}"/>
              </a:ext>
            </a:extLst>
          </p:cNvPr>
          <p:cNvSpPr txBox="1"/>
          <p:nvPr/>
        </p:nvSpPr>
        <p:spPr>
          <a:xfrm>
            <a:off x="3878374" y="2908854"/>
            <a:ext cx="402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11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90E600-F95C-2D4F-A5CA-786ED8F6C081}"/>
              </a:ext>
            </a:extLst>
          </p:cNvPr>
          <p:cNvSpPr/>
          <p:nvPr/>
        </p:nvSpPr>
        <p:spPr>
          <a:xfrm>
            <a:off x="4439816" y="2260782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53428E-83CC-684E-9042-09499FE505B3}"/>
              </a:ext>
            </a:extLst>
          </p:cNvPr>
          <p:cNvSpPr txBox="1"/>
          <p:nvPr/>
        </p:nvSpPr>
        <p:spPr>
          <a:xfrm>
            <a:off x="4598454" y="290885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12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1AC99A-8AE5-B847-A6F2-50CF41482051}"/>
              </a:ext>
            </a:extLst>
          </p:cNvPr>
          <p:cNvSpPr/>
          <p:nvPr/>
        </p:nvSpPr>
        <p:spPr>
          <a:xfrm>
            <a:off x="5159896" y="2260782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1157BF-399F-1A49-A4CF-54CE4217470E}"/>
              </a:ext>
            </a:extLst>
          </p:cNvPr>
          <p:cNvSpPr txBox="1"/>
          <p:nvPr/>
        </p:nvSpPr>
        <p:spPr>
          <a:xfrm>
            <a:off x="5318534" y="290885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3655BB-29E8-0846-8816-046486378DB4}"/>
              </a:ext>
            </a:extLst>
          </p:cNvPr>
          <p:cNvSpPr/>
          <p:nvPr/>
        </p:nvSpPr>
        <p:spPr>
          <a:xfrm>
            <a:off x="5879976" y="2260782"/>
            <a:ext cx="720080" cy="64807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48F9B3-9301-6E43-A9FE-89DF92B90CF7}"/>
              </a:ext>
            </a:extLst>
          </p:cNvPr>
          <p:cNvSpPr txBox="1"/>
          <p:nvPr/>
        </p:nvSpPr>
        <p:spPr>
          <a:xfrm>
            <a:off x="6038614" y="290885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1D26F4D-B3C3-774D-86A6-03F4E80B2636}"/>
              </a:ext>
            </a:extLst>
          </p:cNvPr>
          <p:cNvSpPr/>
          <p:nvPr/>
        </p:nvSpPr>
        <p:spPr>
          <a:xfrm>
            <a:off x="6600056" y="2260782"/>
            <a:ext cx="720080" cy="64807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A89B9AB-1144-6847-A0FD-2C4CA54D112C}"/>
              </a:ext>
            </a:extLst>
          </p:cNvPr>
          <p:cNvSpPr txBox="1"/>
          <p:nvPr/>
        </p:nvSpPr>
        <p:spPr>
          <a:xfrm>
            <a:off x="6758694" y="290885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15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2C95067-8456-2A4E-8911-995A382C0929}"/>
              </a:ext>
            </a:extLst>
          </p:cNvPr>
          <p:cNvCxnSpPr>
            <a:cxnSpLocks/>
          </p:cNvCxnSpPr>
          <p:nvPr/>
        </p:nvCxnSpPr>
        <p:spPr>
          <a:xfrm>
            <a:off x="2279576" y="2260782"/>
            <a:ext cx="7272808" cy="0"/>
          </a:xfrm>
          <a:prstGeom prst="line">
            <a:avLst/>
          </a:prstGeom>
          <a:ln w="28575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2DC7B14-27DF-8449-88B3-344A888A3339}"/>
              </a:ext>
            </a:extLst>
          </p:cNvPr>
          <p:cNvCxnSpPr>
            <a:cxnSpLocks/>
          </p:cNvCxnSpPr>
          <p:nvPr/>
        </p:nvCxnSpPr>
        <p:spPr>
          <a:xfrm>
            <a:off x="2279576" y="2908854"/>
            <a:ext cx="7272808" cy="5109"/>
          </a:xfrm>
          <a:prstGeom prst="line">
            <a:avLst/>
          </a:prstGeom>
          <a:ln w="28575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BBC1E2B7-B847-B64E-8EB2-8ACDDB39B768}"/>
              </a:ext>
            </a:extLst>
          </p:cNvPr>
          <p:cNvSpPr txBox="1"/>
          <p:nvPr/>
        </p:nvSpPr>
        <p:spPr>
          <a:xfrm>
            <a:off x="1585962" y="2353985"/>
            <a:ext cx="702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P0</a:t>
            </a:r>
            <a:r>
              <a:rPr lang="en-US" sz="2400" b="1" baseline="-25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43961DA-181F-254C-BF1B-091D77A17991}"/>
              </a:ext>
            </a:extLst>
          </p:cNvPr>
          <p:cNvSpPr/>
          <p:nvPr/>
        </p:nvSpPr>
        <p:spPr>
          <a:xfrm>
            <a:off x="2279576" y="3780995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FFFF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A1CA0B8-1BF0-6E45-87A5-361DDBA8AA6D}"/>
              </a:ext>
            </a:extLst>
          </p:cNvPr>
          <p:cNvSpPr/>
          <p:nvPr/>
        </p:nvSpPr>
        <p:spPr>
          <a:xfrm>
            <a:off x="2999656" y="3780995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A74C31E-D58F-FF42-964C-6F9BD72F9A68}"/>
              </a:ext>
            </a:extLst>
          </p:cNvPr>
          <p:cNvSpPr/>
          <p:nvPr/>
        </p:nvSpPr>
        <p:spPr>
          <a:xfrm>
            <a:off x="3719736" y="3780995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E17296-2060-AD44-9D79-C928B0876380}"/>
              </a:ext>
            </a:extLst>
          </p:cNvPr>
          <p:cNvSpPr txBox="1"/>
          <p:nvPr/>
        </p:nvSpPr>
        <p:spPr>
          <a:xfrm>
            <a:off x="2495600" y="4429067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9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6043FA3-942C-5A49-8101-0A4E608BE562}"/>
              </a:ext>
            </a:extLst>
          </p:cNvPr>
          <p:cNvSpPr txBox="1"/>
          <p:nvPr/>
        </p:nvSpPr>
        <p:spPr>
          <a:xfrm>
            <a:off x="3151947" y="443586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10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C1D1E50-3015-DD4F-938D-138F29A76DDF}"/>
              </a:ext>
            </a:extLst>
          </p:cNvPr>
          <p:cNvSpPr txBox="1"/>
          <p:nvPr/>
        </p:nvSpPr>
        <p:spPr>
          <a:xfrm>
            <a:off x="3878374" y="4429067"/>
            <a:ext cx="402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11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4E22E60-4AB6-8540-A4D7-1C0A668D1954}"/>
              </a:ext>
            </a:extLst>
          </p:cNvPr>
          <p:cNvSpPr/>
          <p:nvPr/>
        </p:nvSpPr>
        <p:spPr>
          <a:xfrm>
            <a:off x="4439816" y="3780995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7C3964C-7313-CD45-A1EC-14A53BE565AA}"/>
              </a:ext>
            </a:extLst>
          </p:cNvPr>
          <p:cNvSpPr txBox="1"/>
          <p:nvPr/>
        </p:nvSpPr>
        <p:spPr>
          <a:xfrm>
            <a:off x="4598454" y="442906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88DD2F-B900-8A4F-981D-EABA4F04A428}"/>
              </a:ext>
            </a:extLst>
          </p:cNvPr>
          <p:cNvSpPr/>
          <p:nvPr/>
        </p:nvSpPr>
        <p:spPr>
          <a:xfrm>
            <a:off x="5159896" y="3780995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CE2EE86-B9AB-924C-A76D-728DF7288D09}"/>
              </a:ext>
            </a:extLst>
          </p:cNvPr>
          <p:cNvSpPr txBox="1"/>
          <p:nvPr/>
        </p:nvSpPr>
        <p:spPr>
          <a:xfrm>
            <a:off x="5318534" y="442906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13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0F39C5F-6533-8A4D-835B-D45E76213A20}"/>
              </a:ext>
            </a:extLst>
          </p:cNvPr>
          <p:cNvSpPr/>
          <p:nvPr/>
        </p:nvSpPr>
        <p:spPr>
          <a:xfrm>
            <a:off x="5879976" y="3780995"/>
            <a:ext cx="720080" cy="64807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8A67A02-8078-644B-B642-49D6CEF40B2C}"/>
              </a:ext>
            </a:extLst>
          </p:cNvPr>
          <p:cNvSpPr txBox="1"/>
          <p:nvPr/>
        </p:nvSpPr>
        <p:spPr>
          <a:xfrm>
            <a:off x="6038614" y="442906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14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BB2C6E2-CE4A-B843-9791-508CC3E5D8B3}"/>
              </a:ext>
            </a:extLst>
          </p:cNvPr>
          <p:cNvSpPr/>
          <p:nvPr/>
        </p:nvSpPr>
        <p:spPr>
          <a:xfrm>
            <a:off x="6600056" y="3780995"/>
            <a:ext cx="720080" cy="64807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256F755-3081-B04B-997C-E4D5AB632359}"/>
              </a:ext>
            </a:extLst>
          </p:cNvPr>
          <p:cNvSpPr txBox="1"/>
          <p:nvPr/>
        </p:nvSpPr>
        <p:spPr>
          <a:xfrm>
            <a:off x="6758694" y="4429067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15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BD3B73E-2A66-3440-A92A-4AF5BFDE1CB8}"/>
              </a:ext>
            </a:extLst>
          </p:cNvPr>
          <p:cNvCxnSpPr>
            <a:cxnSpLocks/>
          </p:cNvCxnSpPr>
          <p:nvPr/>
        </p:nvCxnSpPr>
        <p:spPr>
          <a:xfrm>
            <a:off x="2279576" y="3780995"/>
            <a:ext cx="7272808" cy="0"/>
          </a:xfrm>
          <a:prstGeom prst="line">
            <a:avLst/>
          </a:prstGeom>
          <a:ln w="28575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BF7DF04A-F244-0C48-A702-03F62E526699}"/>
              </a:ext>
            </a:extLst>
          </p:cNvPr>
          <p:cNvCxnSpPr>
            <a:cxnSpLocks/>
          </p:cNvCxnSpPr>
          <p:nvPr/>
        </p:nvCxnSpPr>
        <p:spPr>
          <a:xfrm>
            <a:off x="2279576" y="4429067"/>
            <a:ext cx="7272808" cy="5109"/>
          </a:xfrm>
          <a:prstGeom prst="line">
            <a:avLst/>
          </a:prstGeom>
          <a:ln w="28575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05EC4C3-BBCA-6A4F-AED8-C4B6FDE048EB}"/>
              </a:ext>
            </a:extLst>
          </p:cNvPr>
          <p:cNvSpPr txBox="1"/>
          <p:nvPr/>
        </p:nvSpPr>
        <p:spPr>
          <a:xfrm>
            <a:off x="1585962" y="3874198"/>
            <a:ext cx="702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P0</a:t>
            </a:r>
            <a:r>
              <a:rPr lang="en-US" sz="2400" b="1" baseline="-25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9D2751F-22AD-8F4B-AB6B-F4E05AD5DB61}"/>
              </a:ext>
            </a:extLst>
          </p:cNvPr>
          <p:cNvSpPr/>
          <p:nvPr/>
        </p:nvSpPr>
        <p:spPr>
          <a:xfrm>
            <a:off x="2279576" y="5383548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1" dirty="0">
              <a:solidFill>
                <a:srgbClr val="FFFFFF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6B4AC97-9738-DD41-887F-CB058A49AC81}"/>
              </a:ext>
            </a:extLst>
          </p:cNvPr>
          <p:cNvSpPr/>
          <p:nvPr/>
        </p:nvSpPr>
        <p:spPr>
          <a:xfrm>
            <a:off x="2999656" y="5383548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9158A28-E490-FF46-A8E2-D9A3113A2DAD}"/>
              </a:ext>
            </a:extLst>
          </p:cNvPr>
          <p:cNvSpPr/>
          <p:nvPr/>
        </p:nvSpPr>
        <p:spPr>
          <a:xfrm>
            <a:off x="3719736" y="5383548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4EA3205-8FFB-DA4A-AE88-5A49189CA2FD}"/>
              </a:ext>
            </a:extLst>
          </p:cNvPr>
          <p:cNvSpPr txBox="1"/>
          <p:nvPr/>
        </p:nvSpPr>
        <p:spPr>
          <a:xfrm>
            <a:off x="2495600" y="603162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9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D4F744B-FCB1-A943-8B7B-FC40EDF38397}"/>
              </a:ext>
            </a:extLst>
          </p:cNvPr>
          <p:cNvSpPr txBox="1"/>
          <p:nvPr/>
        </p:nvSpPr>
        <p:spPr>
          <a:xfrm>
            <a:off x="3151947" y="603841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10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A6634F50-947A-E040-BEE5-EA3A5ED65922}"/>
              </a:ext>
            </a:extLst>
          </p:cNvPr>
          <p:cNvSpPr txBox="1"/>
          <p:nvPr/>
        </p:nvSpPr>
        <p:spPr>
          <a:xfrm>
            <a:off x="3878374" y="6031620"/>
            <a:ext cx="402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11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3736F67-DBFB-114B-B5B7-A93E020DD9A8}"/>
              </a:ext>
            </a:extLst>
          </p:cNvPr>
          <p:cNvSpPr/>
          <p:nvPr/>
        </p:nvSpPr>
        <p:spPr>
          <a:xfrm>
            <a:off x="4439816" y="5383548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6B46547-9B4D-2649-A22A-7834F63CA1FA}"/>
              </a:ext>
            </a:extLst>
          </p:cNvPr>
          <p:cNvSpPr txBox="1"/>
          <p:nvPr/>
        </p:nvSpPr>
        <p:spPr>
          <a:xfrm>
            <a:off x="4598454" y="60316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12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BEF972E-3037-DC41-8956-176332C75724}"/>
              </a:ext>
            </a:extLst>
          </p:cNvPr>
          <p:cNvSpPr/>
          <p:nvPr/>
        </p:nvSpPr>
        <p:spPr>
          <a:xfrm>
            <a:off x="5159896" y="5383548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8A87C3A-DEC1-2D47-AEB2-DF75C427F83D}"/>
              </a:ext>
            </a:extLst>
          </p:cNvPr>
          <p:cNvSpPr txBox="1"/>
          <p:nvPr/>
        </p:nvSpPr>
        <p:spPr>
          <a:xfrm>
            <a:off x="5318534" y="60316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13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752650E-7045-6C4E-9FDB-31274DA63576}"/>
              </a:ext>
            </a:extLst>
          </p:cNvPr>
          <p:cNvSpPr/>
          <p:nvPr/>
        </p:nvSpPr>
        <p:spPr>
          <a:xfrm>
            <a:off x="5879976" y="5383548"/>
            <a:ext cx="720080" cy="64807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5927BB2-E964-564C-A173-F9DD34DFFE0B}"/>
              </a:ext>
            </a:extLst>
          </p:cNvPr>
          <p:cNvSpPr txBox="1"/>
          <p:nvPr/>
        </p:nvSpPr>
        <p:spPr>
          <a:xfrm>
            <a:off x="6038614" y="60316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14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844896C-F933-954B-A3A7-4238C8947514}"/>
              </a:ext>
            </a:extLst>
          </p:cNvPr>
          <p:cNvSpPr/>
          <p:nvPr/>
        </p:nvSpPr>
        <p:spPr>
          <a:xfrm>
            <a:off x="6600056" y="5383548"/>
            <a:ext cx="720080" cy="64807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C20BD96-C27E-AE4F-8761-061EC941B11A}"/>
              </a:ext>
            </a:extLst>
          </p:cNvPr>
          <p:cNvSpPr txBox="1"/>
          <p:nvPr/>
        </p:nvSpPr>
        <p:spPr>
          <a:xfrm>
            <a:off x="6758694" y="6031620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15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A34A6FB4-81BA-8C48-978B-5991319AFE60}"/>
              </a:ext>
            </a:extLst>
          </p:cNvPr>
          <p:cNvCxnSpPr>
            <a:cxnSpLocks/>
          </p:cNvCxnSpPr>
          <p:nvPr/>
        </p:nvCxnSpPr>
        <p:spPr>
          <a:xfrm>
            <a:off x="2279576" y="5383548"/>
            <a:ext cx="7272808" cy="0"/>
          </a:xfrm>
          <a:prstGeom prst="line">
            <a:avLst/>
          </a:prstGeom>
          <a:ln w="28575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6A0FA143-D517-D449-96A3-92FBA5F6452E}"/>
              </a:ext>
            </a:extLst>
          </p:cNvPr>
          <p:cNvCxnSpPr>
            <a:cxnSpLocks/>
          </p:cNvCxnSpPr>
          <p:nvPr/>
        </p:nvCxnSpPr>
        <p:spPr>
          <a:xfrm>
            <a:off x="2279576" y="6031620"/>
            <a:ext cx="7272808" cy="5109"/>
          </a:xfrm>
          <a:prstGeom prst="line">
            <a:avLst/>
          </a:prstGeom>
          <a:ln w="28575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92780719-22AC-ED42-8207-3AC167570187}"/>
              </a:ext>
            </a:extLst>
          </p:cNvPr>
          <p:cNvSpPr txBox="1"/>
          <p:nvPr/>
        </p:nvSpPr>
        <p:spPr>
          <a:xfrm>
            <a:off x="1585962" y="5476751"/>
            <a:ext cx="7024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P0</a:t>
            </a:r>
            <a:r>
              <a:rPr lang="en-US" sz="2400" b="1" baseline="-25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3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2BFD1C6A-BE6D-B441-BA96-2B700E99352B}"/>
              </a:ext>
            </a:extLst>
          </p:cNvPr>
          <p:cNvCxnSpPr>
            <a:stCxn id="4" idx="2"/>
            <a:endCxn id="16" idx="0"/>
          </p:cNvCxnSpPr>
          <p:nvPr/>
        </p:nvCxnSpPr>
        <p:spPr>
          <a:xfrm>
            <a:off x="5551746" y="1429775"/>
            <a:ext cx="688270" cy="831007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89920DCD-57A8-3E45-A77B-176B3527C08F}"/>
              </a:ext>
            </a:extLst>
          </p:cNvPr>
          <p:cNvSpPr txBox="1"/>
          <p:nvPr/>
        </p:nvSpPr>
        <p:spPr>
          <a:xfrm>
            <a:off x="6756966" y="968110"/>
            <a:ext cx="2034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Commit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日志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AA24D3A-089B-B642-9121-6E76A3608119}"/>
              </a:ext>
            </a:extLst>
          </p:cNvPr>
          <p:cNvCxnSpPr>
            <a:stCxn id="62" idx="2"/>
            <a:endCxn id="18" idx="0"/>
          </p:cNvCxnSpPr>
          <p:nvPr/>
        </p:nvCxnSpPr>
        <p:spPr>
          <a:xfrm flipH="1">
            <a:off x="6960096" y="1429775"/>
            <a:ext cx="814136" cy="831007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Curved Connector 70">
            <a:extLst>
              <a:ext uri="{FF2B5EF4-FFF2-40B4-BE49-F238E27FC236}">
                <a16:creationId xmlns:a16="http://schemas.microsoft.com/office/drawing/2014/main" id="{38B08B84-C795-B546-9D29-5023740E308B}"/>
              </a:ext>
            </a:extLst>
          </p:cNvPr>
          <p:cNvCxnSpPr>
            <a:cxnSpLocks/>
            <a:stCxn id="16" idx="1"/>
            <a:endCxn id="36" idx="1"/>
          </p:cNvCxnSpPr>
          <p:nvPr/>
        </p:nvCxnSpPr>
        <p:spPr>
          <a:xfrm rot="10800000" flipV="1">
            <a:off x="5879976" y="2584817"/>
            <a:ext cx="12700" cy="1520213"/>
          </a:xfrm>
          <a:prstGeom prst="curvedConnector3">
            <a:avLst>
              <a:gd name="adj1" fmla="val 4162496"/>
            </a:avLst>
          </a:prstGeom>
          <a:ln w="63500">
            <a:headEnd type="none" w="med" len="med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75" name="Curved Connector 74">
            <a:extLst>
              <a:ext uri="{FF2B5EF4-FFF2-40B4-BE49-F238E27FC236}">
                <a16:creationId xmlns:a16="http://schemas.microsoft.com/office/drawing/2014/main" id="{22661220-A516-4141-A35D-F02A76163090}"/>
              </a:ext>
            </a:extLst>
          </p:cNvPr>
          <p:cNvCxnSpPr>
            <a:cxnSpLocks/>
            <a:stCxn id="16" idx="1"/>
            <a:endCxn id="53" idx="1"/>
          </p:cNvCxnSpPr>
          <p:nvPr/>
        </p:nvCxnSpPr>
        <p:spPr>
          <a:xfrm rot="10800000" flipV="1">
            <a:off x="5879976" y="2584818"/>
            <a:ext cx="12700" cy="3122766"/>
          </a:xfrm>
          <a:prstGeom prst="curvedConnector3">
            <a:avLst>
              <a:gd name="adj1" fmla="val 6862496"/>
            </a:avLst>
          </a:prstGeom>
          <a:ln w="63500">
            <a:headEnd type="none" w="med" len="med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3" name="Curved Connector 82">
            <a:extLst>
              <a:ext uri="{FF2B5EF4-FFF2-40B4-BE49-F238E27FC236}">
                <a16:creationId xmlns:a16="http://schemas.microsoft.com/office/drawing/2014/main" id="{E626A7D8-CF7D-A64A-9A41-474EBF15F013}"/>
              </a:ext>
            </a:extLst>
          </p:cNvPr>
          <p:cNvCxnSpPr>
            <a:cxnSpLocks/>
            <a:stCxn id="18" idx="3"/>
            <a:endCxn id="38" idx="3"/>
          </p:cNvCxnSpPr>
          <p:nvPr/>
        </p:nvCxnSpPr>
        <p:spPr>
          <a:xfrm>
            <a:off x="7320136" y="2584818"/>
            <a:ext cx="12700" cy="1520213"/>
          </a:xfrm>
          <a:prstGeom prst="curvedConnector3">
            <a:avLst>
              <a:gd name="adj1" fmla="val 4162496"/>
            </a:avLst>
          </a:prstGeom>
          <a:ln w="63500">
            <a:headEnd type="none" w="med" len="med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84" name="Curved Connector 83">
            <a:extLst>
              <a:ext uri="{FF2B5EF4-FFF2-40B4-BE49-F238E27FC236}">
                <a16:creationId xmlns:a16="http://schemas.microsoft.com/office/drawing/2014/main" id="{1EA2BA24-ACE2-344D-980F-53E82D40454E}"/>
              </a:ext>
            </a:extLst>
          </p:cNvPr>
          <p:cNvCxnSpPr>
            <a:cxnSpLocks/>
            <a:stCxn id="18" idx="3"/>
            <a:endCxn id="55" idx="3"/>
          </p:cNvCxnSpPr>
          <p:nvPr/>
        </p:nvCxnSpPr>
        <p:spPr>
          <a:xfrm>
            <a:off x="7320136" y="2584818"/>
            <a:ext cx="12700" cy="3122766"/>
          </a:xfrm>
          <a:prstGeom prst="curvedConnector3">
            <a:avLst>
              <a:gd name="adj1" fmla="val 6300000"/>
            </a:avLst>
          </a:prstGeom>
          <a:ln w="63500">
            <a:headEnd type="none" w="med" len="med"/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6477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分布式事务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难点：</a:t>
            </a:r>
            <a:endParaRPr lang="en-US" altLang="zh-CN" dirty="0"/>
          </a:p>
          <a:p>
            <a:pPr lvl="1"/>
            <a:r>
              <a:rPr lang="zh-CN" altLang="en-US" dirty="0"/>
              <a:t>分布式事务依赖</a:t>
            </a:r>
            <a:r>
              <a:rPr lang="zh-CN" altLang="en-US" b="1" dirty="0">
                <a:solidFill>
                  <a:schemeClr val="accent1"/>
                </a:solidFill>
              </a:rPr>
              <a:t>二阶段提交</a:t>
            </a:r>
            <a:r>
              <a:rPr lang="zh-CN" altLang="en-US" dirty="0"/>
              <a:t>保证事务的原子性</a:t>
            </a:r>
            <a:endParaRPr lang="en-US" altLang="zh-CN" dirty="0"/>
          </a:p>
          <a:p>
            <a:pPr lvl="1"/>
            <a:r>
              <a:rPr lang="zh-CN" altLang="en-US" dirty="0"/>
              <a:t>二阶段提交：状态多、复杂、状态机容易卡住</a:t>
            </a:r>
            <a:endParaRPr lang="en-US" altLang="zh-CN" dirty="0"/>
          </a:p>
          <a:p>
            <a:pPr lvl="1"/>
            <a:endParaRPr lang="en-US" dirty="0"/>
          </a:p>
          <a:p>
            <a:r>
              <a:rPr lang="en-US" altLang="zh-CN" dirty="0" err="1"/>
              <a:t>OceanBase</a:t>
            </a:r>
            <a:r>
              <a:rPr lang="en-US" altLang="zh-CN" dirty="0"/>
              <a:t> </a:t>
            </a:r>
            <a:r>
              <a:rPr lang="zh-CN" altLang="en-US" dirty="0"/>
              <a:t>二阶段提交协议的特点：</a:t>
            </a:r>
            <a:endParaRPr lang="en-US" altLang="zh-CN" dirty="0"/>
          </a:p>
          <a:p>
            <a:pPr lvl="1"/>
            <a:r>
              <a:rPr lang="zh-CN" altLang="en-US" dirty="0"/>
              <a:t>所有参与者都是高可用的</a:t>
            </a:r>
            <a:endParaRPr lang="en-US" altLang="zh-CN" dirty="0"/>
          </a:p>
          <a:p>
            <a:pPr lvl="1"/>
            <a:r>
              <a:rPr lang="zh-CN" altLang="en-US" dirty="0"/>
              <a:t>协调者不写日志，无持久化状态</a:t>
            </a:r>
            <a:endParaRPr lang="en-US" altLang="zh-CN" dirty="0"/>
          </a:p>
          <a:p>
            <a:pPr lvl="1"/>
            <a:r>
              <a:rPr lang="en-US" altLang="zh-CN" dirty="0"/>
              <a:t>commit </a:t>
            </a:r>
            <a:r>
              <a:rPr lang="zh-CN" altLang="en-US" dirty="0"/>
              <a:t>操作延迟低</a:t>
            </a:r>
            <a:endParaRPr lang="en-US" altLang="zh-CN" dirty="0"/>
          </a:p>
          <a:p>
            <a:pPr lvl="1"/>
            <a:r>
              <a:rPr lang="zh-CN" altLang="en-US" dirty="0"/>
              <a:t>全自动处理异常情况</a:t>
            </a:r>
            <a:endParaRPr lang="en-US" altLang="zh-CN" dirty="0"/>
          </a:p>
          <a:p>
            <a:endParaRPr lang="en-US" altLang="zh-CN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8106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分布式事务的执行模型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566" y="1196752"/>
            <a:ext cx="6417515" cy="5400600"/>
          </a:xfrm>
        </p:spPr>
        <p:txBody>
          <a:bodyPr/>
          <a:lstStyle/>
          <a:p>
            <a:r>
              <a:rPr lang="zh-CN" altLang="en-US" dirty="0"/>
              <a:t>二阶段提交参与者</a:t>
            </a:r>
            <a:endParaRPr lang="en-US" altLang="zh-CN" dirty="0"/>
          </a:p>
          <a:p>
            <a:pPr lvl="1"/>
            <a:r>
              <a:rPr lang="zh-CN" altLang="en-US" dirty="0"/>
              <a:t>事务的所有 </a:t>
            </a:r>
            <a:r>
              <a:rPr lang="en-US" altLang="zh-CN" dirty="0"/>
              <a:t>SQL</a:t>
            </a:r>
            <a:r>
              <a:rPr lang="zh-CN" altLang="en-US" dirty="0"/>
              <a:t> 都通过 </a:t>
            </a:r>
            <a:r>
              <a:rPr lang="en-US" altLang="zh-CN" dirty="0"/>
              <a:t>session</a:t>
            </a:r>
            <a:r>
              <a:rPr lang="zh-CN" altLang="en-US" dirty="0"/>
              <a:t> 传送，参与者列表维护在</a:t>
            </a:r>
            <a:r>
              <a:rPr lang="en-US" altLang="zh-CN" dirty="0"/>
              <a:t> session </a:t>
            </a:r>
            <a:r>
              <a:rPr lang="zh-CN" altLang="en-US" dirty="0"/>
              <a:t>所在机器。</a:t>
            </a:r>
            <a:endParaRPr lang="en-US" altLang="zh-CN" dirty="0"/>
          </a:p>
          <a:p>
            <a:pPr lvl="1"/>
            <a:r>
              <a:rPr lang="zh-CN" altLang="en-US" dirty="0"/>
              <a:t>参与者的实体是 </a:t>
            </a:r>
            <a:r>
              <a:rPr lang="en-US" altLang="zh-CN" dirty="0"/>
              <a:t>Partition</a:t>
            </a:r>
            <a:r>
              <a:rPr lang="zh-CN" altLang="en-US" dirty="0"/>
              <a:t>（</a:t>
            </a:r>
            <a:r>
              <a:rPr lang="en-US" altLang="zh-CN" dirty="0" err="1"/>
              <a:t>Px</a:t>
            </a:r>
            <a:r>
              <a:rPr lang="en-US" altLang="zh-CN" dirty="0"/>
              <a:t>, </a:t>
            </a:r>
            <a:r>
              <a:rPr lang="en-US" altLang="zh-CN" dirty="0" err="1"/>
              <a:t>Py</a:t>
            </a:r>
            <a:r>
              <a:rPr lang="en-US" altLang="zh-CN" dirty="0"/>
              <a:t>, </a:t>
            </a:r>
            <a:r>
              <a:rPr lang="en-US" altLang="zh-CN" dirty="0" err="1"/>
              <a:t>Pz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业务不感知是否分布式事务，如果只有一个参与者则使用一阶段提交，否则</a:t>
            </a:r>
            <a:br>
              <a:rPr lang="en-US" altLang="zh-CN" dirty="0"/>
            </a:br>
            <a:r>
              <a:rPr lang="zh-CN" altLang="en-US" dirty="0"/>
              <a:t>自动使用二阶段提交</a:t>
            </a:r>
            <a:endParaRPr lang="en-US" altLang="zh-CN" dirty="0"/>
          </a:p>
          <a:p>
            <a:pPr lvl="1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816080" y="1484784"/>
            <a:ext cx="792088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FFFFFF"/>
                </a:solidFill>
              </a:rPr>
              <a:t>Client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586352" y="1484784"/>
            <a:ext cx="792088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FFFFFF"/>
                </a:solidFill>
              </a:rPr>
              <a:t>Client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0279004" y="1484784"/>
            <a:ext cx="792088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solidFill>
                  <a:srgbClr val="FFFFFF"/>
                </a:solidFill>
              </a:rPr>
              <a:t>Client</a:t>
            </a:r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867382" y="3789040"/>
            <a:ext cx="1267341" cy="68407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ObServer1</a:t>
            </a:r>
          </a:p>
        </p:txBody>
      </p:sp>
      <p:sp>
        <p:nvSpPr>
          <p:cNvPr id="8" name="Rectangle 7"/>
          <p:cNvSpPr/>
          <p:nvPr/>
        </p:nvSpPr>
        <p:spPr>
          <a:xfrm>
            <a:off x="7468326" y="3789040"/>
            <a:ext cx="1267341" cy="68407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ObServer2</a:t>
            </a:r>
          </a:p>
        </p:txBody>
      </p:sp>
      <p:sp>
        <p:nvSpPr>
          <p:cNvPr id="9" name="Rectangle 8"/>
          <p:cNvSpPr/>
          <p:nvPr/>
        </p:nvSpPr>
        <p:spPr>
          <a:xfrm>
            <a:off x="9069270" y="3789040"/>
            <a:ext cx="1267341" cy="68407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ObServer3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670214" y="3789040"/>
            <a:ext cx="1267341" cy="68407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ObServer4</a:t>
            </a:r>
          </a:p>
        </p:txBody>
      </p:sp>
      <p:cxnSp>
        <p:nvCxnSpPr>
          <p:cNvPr id="12" name="Straight Arrow Connector 11"/>
          <p:cNvCxnSpPr>
            <a:stCxn id="4" idx="2"/>
            <a:endCxn id="8" idx="0"/>
          </p:cNvCxnSpPr>
          <p:nvPr/>
        </p:nvCxnSpPr>
        <p:spPr>
          <a:xfrm>
            <a:off x="7212124" y="1988840"/>
            <a:ext cx="889873" cy="1800200"/>
          </a:xfrm>
          <a:prstGeom prst="straightConnector1">
            <a:avLst/>
          </a:prstGeom>
          <a:ln w="50800">
            <a:headEnd type="none" w="med" len="med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657060" y="2636912"/>
            <a:ext cx="8242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Session</a:t>
            </a:r>
          </a:p>
        </p:txBody>
      </p:sp>
      <p:sp>
        <p:nvSpPr>
          <p:cNvPr id="20" name="Freeform 19"/>
          <p:cNvSpPr/>
          <p:nvPr/>
        </p:nvSpPr>
        <p:spPr>
          <a:xfrm>
            <a:off x="7515093" y="4471988"/>
            <a:ext cx="1157630" cy="757402"/>
          </a:xfrm>
          <a:custGeom>
            <a:avLst/>
            <a:gdLst>
              <a:gd name="connsiteX0" fmla="*/ 557345 w 1157630"/>
              <a:gd name="connsiteY0" fmla="*/ 0 h 757402"/>
              <a:gd name="connsiteX1" fmla="*/ 132 w 1157630"/>
              <a:gd name="connsiteY1" fmla="*/ 371475 h 757402"/>
              <a:gd name="connsiteX2" fmla="*/ 600207 w 1157630"/>
              <a:gd name="connsiteY2" fmla="*/ 757237 h 757402"/>
              <a:gd name="connsiteX3" fmla="*/ 1157420 w 1157630"/>
              <a:gd name="connsiteY3" fmla="*/ 414337 h 757402"/>
              <a:gd name="connsiteX4" fmla="*/ 671645 w 1157630"/>
              <a:gd name="connsiteY4" fmla="*/ 14287 h 757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7630" h="757402">
                <a:moveTo>
                  <a:pt x="557345" y="0"/>
                </a:moveTo>
                <a:cubicBezTo>
                  <a:pt x="275166" y="122634"/>
                  <a:pt x="-7012" y="245269"/>
                  <a:pt x="132" y="371475"/>
                </a:cubicBezTo>
                <a:cubicBezTo>
                  <a:pt x="7276" y="497681"/>
                  <a:pt x="407326" y="750093"/>
                  <a:pt x="600207" y="757237"/>
                </a:cubicBezTo>
                <a:cubicBezTo>
                  <a:pt x="793088" y="764381"/>
                  <a:pt x="1145514" y="538162"/>
                  <a:pt x="1157420" y="414337"/>
                </a:cubicBezTo>
                <a:cubicBezTo>
                  <a:pt x="1169326" y="290512"/>
                  <a:pt x="671645" y="14287"/>
                  <a:pt x="671645" y="14287"/>
                </a:cubicBezTo>
              </a:path>
            </a:pathLst>
          </a:custGeom>
          <a:noFill/>
          <a:ln w="38100"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7720378" y="5229200"/>
            <a:ext cx="6976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SQLx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23" name="Elbow Connector 22"/>
          <p:cNvCxnSpPr>
            <a:stCxn id="8" idx="2"/>
            <a:endCxn id="9" idx="2"/>
          </p:cNvCxnSpPr>
          <p:nvPr/>
        </p:nvCxnSpPr>
        <p:spPr>
          <a:xfrm rot="16200000" flipH="1">
            <a:off x="8901834" y="3672644"/>
            <a:ext cx="13970" cy="1600944"/>
          </a:xfrm>
          <a:prstGeom prst="bentConnector3">
            <a:avLst>
              <a:gd name="adj1" fmla="val 3538640"/>
            </a:avLst>
          </a:prstGeom>
          <a:ln w="38100">
            <a:solidFill>
              <a:schemeClr val="accent3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8560004" y="4919740"/>
            <a:ext cx="6863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SQLy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28" name="Curved Connector 27"/>
          <p:cNvCxnSpPr>
            <a:stCxn id="8" idx="2"/>
            <a:endCxn id="7" idx="2"/>
          </p:cNvCxnSpPr>
          <p:nvPr/>
        </p:nvCxnSpPr>
        <p:spPr>
          <a:xfrm rot="5400000">
            <a:off x="7300890" y="3672644"/>
            <a:ext cx="13970" cy="1600944"/>
          </a:xfrm>
          <a:prstGeom prst="curvedConnector3">
            <a:avLst>
              <a:gd name="adj1" fmla="val 4356822"/>
            </a:avLst>
          </a:prstGeom>
          <a:ln w="38100">
            <a:solidFill>
              <a:schemeClr val="accent4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894370" y="5030578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SQLz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900576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二阶段提交流程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566" y="1196752"/>
            <a:ext cx="11672081" cy="1661240"/>
          </a:xfrm>
        </p:spPr>
        <p:txBody>
          <a:bodyPr>
            <a:normAutofit/>
          </a:bodyPr>
          <a:lstStyle/>
          <a:p>
            <a:r>
              <a:rPr lang="en-US" sz="2400" dirty="0"/>
              <a:t>Commit </a:t>
            </a:r>
            <a:r>
              <a:rPr lang="zh-CN" altLang="en-US" sz="2400" dirty="0"/>
              <a:t>命令</a:t>
            </a:r>
            <a:endParaRPr lang="en-US" altLang="zh-CN" sz="2400" dirty="0"/>
          </a:p>
          <a:p>
            <a:pPr lvl="1"/>
            <a:r>
              <a:rPr lang="zh-CN" altLang="en-US" sz="2000" dirty="0"/>
              <a:t>指定第一个参与者</a:t>
            </a:r>
            <a:r>
              <a:rPr lang="en-US" altLang="zh-CN" sz="2000" dirty="0"/>
              <a:t> </a:t>
            </a:r>
            <a:r>
              <a:rPr lang="en-US" altLang="zh-CN" sz="2000" dirty="0" err="1"/>
              <a:t>Px</a:t>
            </a:r>
            <a:r>
              <a:rPr lang="en-US" altLang="zh-CN" sz="2000" dirty="0"/>
              <a:t> </a:t>
            </a:r>
            <a:r>
              <a:rPr lang="zh-CN" altLang="en-US" sz="2000" dirty="0"/>
              <a:t>作为协调者，发送</a:t>
            </a:r>
            <a:r>
              <a:rPr lang="en-US" altLang="zh-CN" sz="2000" dirty="0"/>
              <a:t> </a:t>
            </a:r>
            <a:r>
              <a:rPr lang="en-US" altLang="zh-CN" sz="2000" dirty="0" err="1"/>
              <a:t>end_trans</a:t>
            </a:r>
            <a:r>
              <a:rPr lang="en-US" altLang="zh-CN" sz="2000" dirty="0"/>
              <a:t> </a:t>
            </a:r>
            <a:r>
              <a:rPr lang="zh-CN" altLang="en-US" sz="2000" dirty="0"/>
              <a:t>消息给</a:t>
            </a:r>
            <a:r>
              <a:rPr lang="en-US" altLang="zh-CN" sz="2000" dirty="0"/>
              <a:t> </a:t>
            </a:r>
            <a:r>
              <a:rPr lang="en-US" altLang="zh-CN" sz="2000" dirty="0" err="1"/>
              <a:t>Px</a:t>
            </a:r>
            <a:r>
              <a:rPr lang="zh-CN" altLang="en-US" sz="2000" dirty="0"/>
              <a:t> 并告知其参与者列表 </a:t>
            </a:r>
            <a:r>
              <a:rPr lang="en-US" altLang="zh-CN" sz="2000" dirty="0" err="1"/>
              <a:t>Px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Py</a:t>
            </a:r>
            <a:r>
              <a:rPr lang="en-US" altLang="zh-CN" sz="2000" dirty="0"/>
              <a:t>, </a:t>
            </a:r>
            <a:r>
              <a:rPr lang="en-US" altLang="zh-CN" sz="2000" dirty="0" err="1"/>
              <a:t>Pz</a:t>
            </a:r>
            <a:endParaRPr lang="en-US" altLang="zh-CN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697" y="2857992"/>
            <a:ext cx="7702983" cy="4000007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56566" y="2132856"/>
            <a:ext cx="4471281" cy="4464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2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sz="2400" dirty="0"/>
              <a:t>协调者</a:t>
            </a:r>
            <a:endParaRPr lang="en-US" altLang="zh-CN" sz="2400" dirty="0"/>
          </a:p>
          <a:p>
            <a:pPr lvl="1" fontAlgn="auto">
              <a:spcAft>
                <a:spcPts val="0"/>
              </a:spcAft>
            </a:pPr>
            <a:r>
              <a:rPr lang="en-US" altLang="zh-CN" sz="2000" dirty="0" err="1"/>
              <a:t>Px</a:t>
            </a:r>
            <a:r>
              <a:rPr lang="en-US" altLang="zh-CN" sz="2000" dirty="0"/>
              <a:t> </a:t>
            </a:r>
            <a:r>
              <a:rPr lang="zh-CN" altLang="en-US" sz="2000" dirty="0"/>
              <a:t>收到 </a:t>
            </a:r>
            <a:r>
              <a:rPr lang="en-US" altLang="zh-CN" sz="2000" dirty="0" err="1"/>
              <a:t>end_trans</a:t>
            </a:r>
            <a:r>
              <a:rPr lang="en-US" altLang="zh-CN" sz="2000" dirty="0"/>
              <a:t> </a:t>
            </a:r>
            <a:r>
              <a:rPr lang="zh-CN" altLang="en-US" sz="2000" dirty="0"/>
              <a:t>消息创建协调者状态机</a:t>
            </a:r>
            <a:endParaRPr lang="en-US" altLang="zh-CN" sz="2000" dirty="0"/>
          </a:p>
          <a:p>
            <a:pPr lvl="1" fontAlgn="auto">
              <a:spcAft>
                <a:spcPts val="0"/>
              </a:spcAft>
            </a:pPr>
            <a:r>
              <a:rPr lang="zh-CN" altLang="en-US" sz="2000" dirty="0"/>
              <a:t>协调者进入 </a:t>
            </a:r>
            <a:r>
              <a:rPr lang="en-US" altLang="zh-CN" sz="2000" dirty="0"/>
              <a:t>PREPARE</a:t>
            </a:r>
            <a:r>
              <a:rPr lang="zh-CN" altLang="en-US" sz="2000" dirty="0"/>
              <a:t> 状态并向所有参与者发送 </a:t>
            </a:r>
            <a:r>
              <a:rPr lang="en-US" altLang="zh-CN" sz="2000" dirty="0"/>
              <a:t>prepare </a:t>
            </a:r>
            <a:r>
              <a:rPr lang="zh-CN" altLang="en-US" sz="2000" dirty="0"/>
              <a:t>消息</a:t>
            </a:r>
            <a:endParaRPr lang="en-US" altLang="zh-CN" sz="2000" dirty="0"/>
          </a:p>
          <a:p>
            <a:pPr lvl="1" fontAlgn="auto">
              <a:spcAft>
                <a:spcPts val="0"/>
              </a:spcAft>
            </a:pPr>
            <a:r>
              <a:rPr lang="zh-CN" altLang="en-US" sz="2000" dirty="0"/>
              <a:t>收到所有参与者</a:t>
            </a:r>
            <a:r>
              <a:rPr lang="en-US" altLang="zh-CN" sz="2000" dirty="0"/>
              <a:t> prepare ok </a:t>
            </a:r>
            <a:r>
              <a:rPr lang="zh-CN" altLang="en-US" sz="2000" dirty="0"/>
              <a:t>应答后进入 </a:t>
            </a:r>
            <a:r>
              <a:rPr lang="en-US" altLang="zh-CN" sz="2000" dirty="0"/>
              <a:t>COMMIT</a:t>
            </a:r>
            <a:r>
              <a:rPr lang="zh-CN" altLang="en-US" sz="2000" dirty="0"/>
              <a:t> 状态并向所有参与者发送 </a:t>
            </a:r>
            <a:r>
              <a:rPr lang="en-US" altLang="zh-CN" sz="2000" dirty="0"/>
              <a:t>commit</a:t>
            </a:r>
            <a:r>
              <a:rPr lang="zh-CN" altLang="en-US" sz="2000" dirty="0"/>
              <a:t> 消息</a:t>
            </a:r>
            <a:endParaRPr lang="en-US" altLang="zh-CN" sz="2000" dirty="0"/>
          </a:p>
          <a:p>
            <a:pPr lvl="1" fontAlgn="auto">
              <a:spcAft>
                <a:spcPts val="0"/>
              </a:spcAft>
            </a:pPr>
            <a:r>
              <a:rPr lang="zh-CN" altLang="en-US" sz="2000" dirty="0"/>
              <a:t>如果有一个参与者应答 </a:t>
            </a:r>
            <a:r>
              <a:rPr lang="en-US" altLang="zh-CN" sz="2000" dirty="0"/>
              <a:t>abort</a:t>
            </a:r>
            <a:r>
              <a:rPr lang="zh-CN" altLang="en-US" sz="2000" dirty="0"/>
              <a:t> 则进入 </a:t>
            </a:r>
            <a:r>
              <a:rPr lang="en-US" altLang="zh-CN" sz="2000" dirty="0"/>
              <a:t>ABORT</a:t>
            </a:r>
            <a:r>
              <a:rPr lang="zh-CN" altLang="en-US" sz="2000" dirty="0"/>
              <a:t> 状态并向所有参与者发送 </a:t>
            </a:r>
            <a:r>
              <a:rPr lang="en-US" altLang="zh-CN" sz="2000" dirty="0"/>
              <a:t>abort</a:t>
            </a:r>
            <a:r>
              <a:rPr lang="zh-CN" altLang="en-US" sz="2000" dirty="0"/>
              <a:t> 消息</a:t>
            </a:r>
            <a:endParaRPr lang="en-US" altLang="zh-CN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735960" y="256490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协调者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19676" y="256205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参与者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7602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二阶段提交流程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3697" y="2857992"/>
            <a:ext cx="7702983" cy="4000007"/>
          </a:xfrm>
          <a:prstGeom prst="rect">
            <a:avLst/>
          </a:prstGeo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256566" y="1196752"/>
            <a:ext cx="5263370" cy="54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Wingdings" panose="05000000000000000000" pitchFamily="2" charset="2"/>
              <a:buChar char="ü"/>
              <a:defRPr sz="2800" kern="1200">
                <a:solidFill>
                  <a:schemeClr val="tx2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accent2"/>
                </a:solidFill>
                <a:latin typeface="Microsoft YaHei" charset="-122"/>
                <a:ea typeface="Microsoft YaHei" charset="-122"/>
                <a:cs typeface="Microsoft YaHei" charset="-122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sz="2400" dirty="0"/>
              <a:t>参与者</a:t>
            </a:r>
            <a:endParaRPr lang="en-US" altLang="zh-CN" sz="2400" dirty="0"/>
          </a:p>
          <a:p>
            <a:pPr lvl="1" fontAlgn="auto">
              <a:spcAft>
                <a:spcPts val="0"/>
              </a:spcAft>
            </a:pPr>
            <a:r>
              <a:rPr lang="zh-CN" altLang="en-US" sz="2000" dirty="0"/>
              <a:t>参与者状态机是在 </a:t>
            </a:r>
            <a:r>
              <a:rPr lang="en-US" altLang="zh-CN" sz="2000" dirty="0"/>
              <a:t>DML</a:t>
            </a:r>
            <a:r>
              <a:rPr lang="zh-CN" altLang="en-US" sz="2000" dirty="0"/>
              <a:t> 语句执行过程中创建的</a:t>
            </a:r>
            <a:endParaRPr lang="en-US" altLang="zh-CN" sz="2000" dirty="0"/>
          </a:p>
          <a:p>
            <a:pPr lvl="1" fontAlgn="auto">
              <a:spcAft>
                <a:spcPts val="0"/>
              </a:spcAft>
            </a:pPr>
            <a:r>
              <a:rPr lang="zh-CN" altLang="en-US" sz="2000" dirty="0"/>
              <a:t>收到 </a:t>
            </a:r>
            <a:r>
              <a:rPr lang="en-US" altLang="zh-CN" sz="2000" dirty="0"/>
              <a:t>prepare </a:t>
            </a:r>
            <a:r>
              <a:rPr lang="zh-CN" altLang="en-US" sz="2000" dirty="0"/>
              <a:t>消息后将事务的修改写日志（</a:t>
            </a:r>
            <a:r>
              <a:rPr lang="en-US" altLang="zh-CN" sz="2000" dirty="0"/>
              <a:t>redo</a:t>
            </a:r>
            <a:r>
              <a:rPr lang="zh-CN" altLang="en-US" sz="2000" dirty="0"/>
              <a:t>）</a:t>
            </a:r>
            <a:endParaRPr lang="en-US" altLang="zh-CN" sz="2000" dirty="0"/>
          </a:p>
          <a:p>
            <a:pPr lvl="1" fontAlgn="auto">
              <a:spcAft>
                <a:spcPts val="0"/>
              </a:spcAft>
            </a:pPr>
            <a:r>
              <a:rPr lang="zh-CN" altLang="en-US" sz="2000" dirty="0"/>
              <a:t>日志持久化成功后进入 </a:t>
            </a:r>
            <a:r>
              <a:rPr lang="en-US" altLang="zh-CN" sz="2000" dirty="0"/>
              <a:t>PREPARED </a:t>
            </a:r>
            <a:r>
              <a:rPr lang="zh-CN" altLang="en-US" sz="2000" dirty="0"/>
              <a:t>状态并回复协调者 </a:t>
            </a:r>
            <a:r>
              <a:rPr lang="en-US" altLang="zh-CN" sz="2000" dirty="0"/>
              <a:t>prepare ok </a:t>
            </a:r>
            <a:r>
              <a:rPr lang="zh-CN" altLang="en-US" sz="2000" dirty="0"/>
              <a:t>消息</a:t>
            </a:r>
            <a:endParaRPr lang="en-US" altLang="zh-CN" sz="2000" dirty="0"/>
          </a:p>
          <a:p>
            <a:pPr lvl="1" fontAlgn="auto">
              <a:spcAft>
                <a:spcPts val="0"/>
              </a:spcAft>
            </a:pPr>
            <a:r>
              <a:rPr lang="zh-CN" altLang="en-US" sz="2000" dirty="0"/>
              <a:t>收到协调者的 </a:t>
            </a:r>
            <a:r>
              <a:rPr lang="en-US" altLang="zh-CN" sz="2000" dirty="0"/>
              <a:t>commit </a:t>
            </a:r>
            <a:r>
              <a:rPr lang="zh-CN" altLang="en-US" sz="2000" dirty="0"/>
              <a:t>消息则写 </a:t>
            </a:r>
            <a:r>
              <a:rPr lang="en-US" altLang="zh-CN" sz="2000" dirty="0"/>
              <a:t>commit</a:t>
            </a:r>
            <a:r>
              <a:rPr lang="zh-CN" altLang="en-US" sz="2000" dirty="0"/>
              <a:t> 日志、进入 </a:t>
            </a:r>
            <a:r>
              <a:rPr lang="en-US" altLang="zh-CN" sz="2000" dirty="0"/>
              <a:t>COMMITTED</a:t>
            </a:r>
            <a:r>
              <a:rPr lang="zh-CN" altLang="en-US" sz="2000" dirty="0"/>
              <a:t> 状态并回复 </a:t>
            </a:r>
            <a:r>
              <a:rPr lang="en-US" altLang="zh-CN" sz="2000" dirty="0"/>
              <a:t>commit ok </a:t>
            </a:r>
            <a:r>
              <a:rPr lang="zh-CN" altLang="en-US" sz="2000" dirty="0"/>
              <a:t>消息</a:t>
            </a:r>
            <a:endParaRPr lang="en-US" altLang="zh-CN" sz="2000" dirty="0"/>
          </a:p>
          <a:p>
            <a:pPr lvl="1" fontAlgn="auto">
              <a:spcAft>
                <a:spcPts val="0"/>
              </a:spcAft>
            </a:pPr>
            <a:r>
              <a:rPr lang="zh-CN" altLang="en-US" sz="2000" dirty="0"/>
              <a:t>收到 </a:t>
            </a:r>
            <a:r>
              <a:rPr lang="en-US" altLang="zh-CN" sz="2000" dirty="0"/>
              <a:t>abort</a:t>
            </a:r>
            <a:r>
              <a:rPr lang="zh-CN" altLang="en-US" sz="2000" dirty="0"/>
              <a:t> 消息则写 </a:t>
            </a:r>
            <a:r>
              <a:rPr lang="en-US" altLang="zh-CN" sz="2000" dirty="0"/>
              <a:t>abort </a:t>
            </a:r>
            <a:r>
              <a:rPr lang="zh-CN" altLang="en-US" sz="2000" dirty="0"/>
              <a:t>日志、</a:t>
            </a:r>
            <a:br>
              <a:rPr lang="en-US" altLang="zh-CN" sz="2000" dirty="0"/>
            </a:br>
            <a:r>
              <a:rPr lang="zh-CN" altLang="en-US" sz="2000" dirty="0"/>
              <a:t>进入 </a:t>
            </a:r>
            <a:r>
              <a:rPr lang="en-US" altLang="zh-CN" sz="2000" dirty="0"/>
              <a:t>ABORTED </a:t>
            </a:r>
            <a:r>
              <a:rPr lang="zh-CN" altLang="en-US" sz="2000" dirty="0"/>
              <a:t>状态并回复</a:t>
            </a:r>
            <a:br>
              <a:rPr lang="en-US" altLang="zh-CN" sz="2000" dirty="0"/>
            </a:br>
            <a:r>
              <a:rPr lang="en-US" altLang="zh-CN" sz="2000" dirty="0"/>
              <a:t>abort ok </a:t>
            </a:r>
            <a:r>
              <a:rPr lang="zh-CN" altLang="en-US" sz="2000" dirty="0"/>
              <a:t>消息</a:t>
            </a:r>
            <a:endParaRPr lang="en-US" altLang="zh-CN" sz="2000" dirty="0"/>
          </a:p>
          <a:p>
            <a:pPr lvl="1" fontAlgn="auto">
              <a:spcAft>
                <a:spcPts val="0"/>
              </a:spcAft>
            </a:pPr>
            <a:endParaRPr lang="en-US" altLang="zh-CN" sz="2000" dirty="0"/>
          </a:p>
          <a:p>
            <a:pPr lvl="1" fontAlgn="auto">
              <a:spcAft>
                <a:spcPts val="0"/>
              </a:spcAft>
            </a:pP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735960" y="256490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协调者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19676" y="2562051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参与者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6675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二阶段提交过程中参与者宕机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需要区分是否进入 </a:t>
            </a:r>
            <a:r>
              <a:rPr lang="en-US" altLang="zh-CN" dirty="0"/>
              <a:t>PREPARED </a:t>
            </a:r>
            <a:r>
              <a:rPr lang="zh-CN" altLang="en-US" dirty="0"/>
              <a:t>状态两种情况考虑</a:t>
            </a:r>
            <a:endParaRPr lang="en-US" altLang="zh-CN" dirty="0"/>
          </a:p>
          <a:p>
            <a:r>
              <a:rPr lang="zh-CN" altLang="en-US" dirty="0"/>
              <a:t>已进入 </a:t>
            </a:r>
            <a:r>
              <a:rPr lang="en-US" altLang="zh-CN" dirty="0"/>
              <a:t>PREPARED</a:t>
            </a:r>
            <a:r>
              <a:rPr lang="zh-CN" altLang="en-US" dirty="0"/>
              <a:t> 状态</a:t>
            </a:r>
            <a:endParaRPr lang="en-US" altLang="zh-CN" dirty="0"/>
          </a:p>
          <a:p>
            <a:pPr lvl="1"/>
            <a:r>
              <a:rPr lang="zh-CN" altLang="en-US" dirty="0"/>
              <a:t>状态已经 </a:t>
            </a:r>
            <a:r>
              <a:rPr lang="en-US" altLang="zh-CN" dirty="0" err="1"/>
              <a:t>Paxos</a:t>
            </a:r>
            <a:r>
              <a:rPr lang="en-US" altLang="zh-CN" dirty="0"/>
              <a:t> </a:t>
            </a:r>
            <a:r>
              <a:rPr lang="zh-CN" altLang="en-US" dirty="0"/>
              <a:t>同步</a:t>
            </a:r>
            <a:endParaRPr lang="en-US" altLang="zh-CN" dirty="0"/>
          </a:p>
          <a:p>
            <a:pPr lvl="1"/>
            <a:r>
              <a:rPr lang="zh-CN" altLang="en-US" dirty="0"/>
              <a:t>系统会自动选择一个副本作为新的 </a:t>
            </a:r>
            <a:r>
              <a:rPr lang="en-US" altLang="zh-CN" dirty="0"/>
              <a:t>Leader </a:t>
            </a:r>
            <a:r>
              <a:rPr lang="zh-CN" altLang="en-US" dirty="0"/>
              <a:t>并恢复出 </a:t>
            </a:r>
            <a:r>
              <a:rPr lang="en-US" altLang="zh-CN" dirty="0"/>
              <a:t>PREPARED </a:t>
            </a:r>
            <a:r>
              <a:rPr lang="zh-CN" altLang="en-US" dirty="0"/>
              <a:t>状态，协调者继续推进，协调者可能感知不到</a:t>
            </a:r>
            <a:endParaRPr lang="en-US" altLang="zh-CN" dirty="0"/>
          </a:p>
          <a:p>
            <a:r>
              <a:rPr lang="zh-CN" altLang="en-US" dirty="0"/>
              <a:t>还未进入 </a:t>
            </a:r>
            <a:r>
              <a:rPr lang="en-US" altLang="zh-CN" dirty="0"/>
              <a:t>PREPARED </a:t>
            </a:r>
            <a:r>
              <a:rPr lang="zh-CN" altLang="en-US" dirty="0"/>
              <a:t>状态</a:t>
            </a:r>
            <a:endParaRPr lang="en-US" altLang="zh-CN" dirty="0"/>
          </a:p>
          <a:p>
            <a:pPr lvl="1"/>
            <a:r>
              <a:rPr lang="zh-CN" altLang="en-US" dirty="0"/>
              <a:t>参与者的所有事务状态丢失</a:t>
            </a:r>
            <a:endParaRPr lang="en-US" altLang="zh-CN" dirty="0"/>
          </a:p>
          <a:p>
            <a:pPr lvl="1"/>
            <a:r>
              <a:rPr lang="zh-CN" altLang="en-US" dirty="0"/>
              <a:t>参与者会应答协调者 </a:t>
            </a:r>
            <a:r>
              <a:rPr lang="en-US" altLang="zh-CN" dirty="0"/>
              <a:t>prepare unknown </a:t>
            </a:r>
            <a:r>
              <a:rPr lang="zh-CN" altLang="en-US" dirty="0"/>
              <a:t>消息</a:t>
            </a:r>
            <a:endParaRPr lang="en-US" altLang="zh-CN" dirty="0"/>
          </a:p>
          <a:p>
            <a:pPr lvl="1"/>
            <a:r>
              <a:rPr lang="zh-CN" altLang="en-US" dirty="0"/>
              <a:t>事务最终会 </a:t>
            </a:r>
            <a:r>
              <a:rPr lang="en-US" altLang="zh-CN" dirty="0"/>
              <a:t>abort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4746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二阶段提交过程中协调者宕机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协调者与第一个参与者是同一个</a:t>
            </a:r>
            <a:r>
              <a:rPr lang="en-US" altLang="zh-CN" dirty="0"/>
              <a:t> Partition</a:t>
            </a:r>
            <a:r>
              <a:rPr lang="zh-CN" altLang="en-US" dirty="0"/>
              <a:t>，参与者状态机恢复遵从参与者自己的逻辑，协调者状态机的恢复由参与者回复协调者的消息触发</a:t>
            </a:r>
            <a:endParaRPr lang="en-US" altLang="zh-CN" dirty="0"/>
          </a:p>
          <a:p>
            <a:r>
              <a:rPr lang="zh-CN" altLang="en-US" dirty="0"/>
              <a:t>参与者未收到协调者消息时，认为上一条回复消息丢失，会定时重发发送上一条消息</a:t>
            </a:r>
            <a:endParaRPr lang="en-US" altLang="zh-CN" dirty="0"/>
          </a:p>
          <a:p>
            <a:r>
              <a:rPr lang="zh-CN" altLang="en-US" dirty="0"/>
              <a:t>正常流程里 </a:t>
            </a:r>
            <a:r>
              <a:rPr lang="en-US" altLang="zh-CN" dirty="0" err="1"/>
              <a:t>Px</a:t>
            </a:r>
            <a:r>
              <a:rPr lang="en-US" altLang="zh-CN" dirty="0"/>
              <a:t> </a:t>
            </a:r>
            <a:r>
              <a:rPr lang="zh-CN" altLang="en-US" dirty="0"/>
              <a:t>收到 </a:t>
            </a:r>
            <a:r>
              <a:rPr lang="en-US" altLang="zh-CN" dirty="0" err="1"/>
              <a:t>end_trans</a:t>
            </a:r>
            <a:r>
              <a:rPr lang="en-US" altLang="zh-CN" dirty="0"/>
              <a:t> </a:t>
            </a:r>
            <a:r>
              <a:rPr lang="zh-CN" altLang="en-US" dirty="0"/>
              <a:t>消息会创建协调者状态机</a:t>
            </a:r>
            <a:endParaRPr lang="en-US" altLang="zh-CN" dirty="0"/>
          </a:p>
          <a:p>
            <a:r>
              <a:rPr lang="zh-CN" altLang="en-US" dirty="0"/>
              <a:t>异常流程里 </a:t>
            </a:r>
            <a:r>
              <a:rPr lang="en-US" altLang="zh-CN" dirty="0" err="1"/>
              <a:t>Px</a:t>
            </a:r>
            <a:r>
              <a:rPr lang="en-US" altLang="zh-CN" dirty="0"/>
              <a:t> </a:t>
            </a:r>
            <a:r>
              <a:rPr lang="zh-CN" altLang="en-US" dirty="0"/>
              <a:t>收到 </a:t>
            </a:r>
            <a:r>
              <a:rPr lang="en-US" altLang="zh-CN" dirty="0"/>
              <a:t>prepare ok, commit ok, abort ok </a:t>
            </a:r>
            <a:r>
              <a:rPr lang="zh-CN" altLang="en-US" dirty="0"/>
              <a:t>消息会创建协调者状态机，协调者会继续推动状态机继续运行</a:t>
            </a:r>
            <a:endParaRPr lang="en-US" altLang="zh-CN" dirty="0"/>
          </a:p>
          <a:p>
            <a:r>
              <a:rPr lang="zh-CN" altLang="en-US" dirty="0"/>
              <a:t>所有参与者都记录参与者列表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84289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二阶段提交延迟分析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566" y="1196752"/>
            <a:ext cx="6938810" cy="2209710"/>
          </a:xfrm>
        </p:spPr>
        <p:txBody>
          <a:bodyPr/>
          <a:lstStyle/>
          <a:p>
            <a:r>
              <a:rPr lang="zh-CN" altLang="en-US" dirty="0"/>
              <a:t>用户感知的 </a:t>
            </a:r>
            <a:r>
              <a:rPr lang="en-US" altLang="zh-CN" dirty="0"/>
              <a:t>commit</a:t>
            </a:r>
            <a:r>
              <a:rPr lang="zh-CN" altLang="en-US" dirty="0"/>
              <a:t> 延迟</a:t>
            </a:r>
            <a:endParaRPr lang="en-US" altLang="zh-CN" dirty="0"/>
          </a:p>
          <a:p>
            <a:pPr lvl="1"/>
            <a:r>
              <a:rPr lang="zh-CN" altLang="en-US" dirty="0"/>
              <a:t>标准：</a:t>
            </a:r>
            <a:r>
              <a:rPr lang="en-US" altLang="zh-CN" dirty="0"/>
              <a:t>4</a:t>
            </a:r>
            <a:r>
              <a:rPr lang="zh-CN" altLang="en-US" dirty="0"/>
              <a:t>次日志延迟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次 </a:t>
            </a:r>
            <a:r>
              <a:rPr lang="en-US" altLang="zh-CN" dirty="0"/>
              <a:t>RPC</a:t>
            </a:r>
            <a:r>
              <a:rPr lang="zh-CN" altLang="en-US" dirty="0"/>
              <a:t> 延迟</a:t>
            </a:r>
            <a:r>
              <a:rPr lang="en-US" altLang="zh-CN" dirty="0"/>
              <a:t>(</a:t>
            </a:r>
            <a:r>
              <a:rPr lang="zh-CN" altLang="en-US" dirty="0"/>
              <a:t>同</a:t>
            </a:r>
            <a:r>
              <a:rPr lang="en-US" altLang="zh-CN" dirty="0"/>
              <a:t>zone)</a:t>
            </a:r>
            <a:endParaRPr lang="en-US" dirty="0"/>
          </a:p>
          <a:p>
            <a:pPr lvl="1"/>
            <a:r>
              <a:rPr lang="en-US" altLang="zh-CN" dirty="0"/>
              <a:t>OB</a:t>
            </a:r>
            <a:r>
              <a:rPr lang="zh-CN" altLang="en-US" dirty="0"/>
              <a:t>：</a:t>
            </a:r>
            <a:r>
              <a:rPr lang="en-US" dirty="0"/>
              <a:t>1</a:t>
            </a:r>
            <a:r>
              <a:rPr lang="zh-CN" altLang="en-US" dirty="0"/>
              <a:t>次日志延迟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次 </a:t>
            </a:r>
            <a:r>
              <a:rPr lang="en-US" altLang="zh-CN" dirty="0"/>
              <a:t>RPC</a:t>
            </a:r>
            <a:r>
              <a:rPr lang="zh-CN" altLang="en-US" dirty="0"/>
              <a:t> 延迟</a:t>
            </a:r>
            <a:r>
              <a:rPr lang="en-US" altLang="zh-CN" dirty="0"/>
              <a:t>(</a:t>
            </a:r>
            <a:r>
              <a:rPr lang="zh-CN" altLang="en-US" dirty="0"/>
              <a:t>同</a:t>
            </a:r>
            <a:r>
              <a:rPr lang="en-US" altLang="zh-CN" dirty="0"/>
              <a:t>zone)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7924287" y="1352367"/>
            <a:ext cx="79468" cy="55330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0220101" y="1325434"/>
            <a:ext cx="72007" cy="5559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614490" y="1292052"/>
            <a:ext cx="79468" cy="5593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9959" y="981752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P0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444348" y="951036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60181" y="1008044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协调者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060191" y="2093934"/>
            <a:ext cx="848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commit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7060191" y="2360480"/>
            <a:ext cx="86409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cxnSpLocks/>
          </p:cNvCxnSpPr>
          <p:nvPr/>
        </p:nvCxnSpPr>
        <p:spPr>
          <a:xfrm>
            <a:off x="7996295" y="2360480"/>
            <a:ext cx="2268344" cy="303139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996295" y="2348769"/>
            <a:ext cx="3618195" cy="253055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651329" y="2132856"/>
            <a:ext cx="12170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prepare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req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0143564" y="2663619"/>
            <a:ext cx="242150" cy="864096"/>
          </a:xfrm>
          <a:prstGeom prst="rect">
            <a:avLst/>
          </a:prstGeom>
          <a:solidFill>
            <a:schemeClr val="accent3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11530963" y="2617263"/>
            <a:ext cx="242150" cy="864096"/>
          </a:xfrm>
          <a:prstGeom prst="rect">
            <a:avLst/>
          </a:prstGeom>
          <a:solidFill>
            <a:schemeClr val="accent3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cxnSp>
        <p:nvCxnSpPr>
          <p:cNvPr id="26" name="Straight Arrow Connector 25"/>
          <p:cNvCxnSpPr>
            <a:cxnSpLocks/>
          </p:cNvCxnSpPr>
          <p:nvPr/>
        </p:nvCxnSpPr>
        <p:spPr>
          <a:xfrm flipH="1">
            <a:off x="8012081" y="3527715"/>
            <a:ext cx="2252558" cy="360431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8034719" y="3481359"/>
            <a:ext cx="3659239" cy="427902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517758" y="3406462"/>
            <a:ext cx="1140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prepare ok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6759858" y="4810236"/>
            <a:ext cx="120835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6844280" y="4725145"/>
            <a:ext cx="11160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commit ok</a:t>
            </a: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8003755" y="3916249"/>
            <a:ext cx="2216346" cy="401933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8008649" y="3909864"/>
            <a:ext cx="3605841" cy="418748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/>
          <p:cNvSpPr/>
          <p:nvPr/>
        </p:nvSpPr>
        <p:spPr>
          <a:xfrm>
            <a:off x="10143564" y="4573294"/>
            <a:ext cx="242150" cy="367875"/>
          </a:xfrm>
          <a:prstGeom prst="rect">
            <a:avLst/>
          </a:prstGeom>
          <a:solidFill>
            <a:schemeClr val="accent3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1545286" y="4573294"/>
            <a:ext cx="242150" cy="367875"/>
          </a:xfrm>
          <a:prstGeom prst="rect">
            <a:avLst/>
          </a:prstGeom>
          <a:solidFill>
            <a:schemeClr val="accent3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564028" y="3933056"/>
            <a:ext cx="1192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commit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req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40" name="Straight Arrow Connector 39"/>
          <p:cNvCxnSpPr/>
          <p:nvPr/>
        </p:nvCxnSpPr>
        <p:spPr>
          <a:xfrm flipH="1">
            <a:off x="8012081" y="4947455"/>
            <a:ext cx="2208020" cy="360040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>
            <a:off x="8012082" y="4967749"/>
            <a:ext cx="3602408" cy="360739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8653681" y="4869161"/>
            <a:ext cx="11160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commit ok</a:t>
            </a:r>
          </a:p>
        </p:txBody>
      </p:sp>
      <p:sp>
        <p:nvSpPr>
          <p:cNvPr id="56" name="Rectangle 55"/>
          <p:cNvSpPr/>
          <p:nvPr/>
        </p:nvSpPr>
        <p:spPr>
          <a:xfrm>
            <a:off x="10127536" y="4327131"/>
            <a:ext cx="250597" cy="175072"/>
          </a:xfrm>
          <a:prstGeom prst="rect">
            <a:avLst/>
          </a:prstGeom>
          <a:solidFill>
            <a:schemeClr val="accent5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11532551" y="4349727"/>
            <a:ext cx="250597" cy="175072"/>
          </a:xfrm>
          <a:prstGeom prst="rect">
            <a:avLst/>
          </a:prstGeom>
          <a:solidFill>
            <a:schemeClr val="accent5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cxnSp>
        <p:nvCxnSpPr>
          <p:cNvPr id="60" name="Straight Arrow Connector 59"/>
          <p:cNvCxnSpPr/>
          <p:nvPr/>
        </p:nvCxnSpPr>
        <p:spPr>
          <a:xfrm flipH="1">
            <a:off x="8034718" y="4502203"/>
            <a:ext cx="2229921" cy="316657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8008650" y="4545914"/>
            <a:ext cx="3605840" cy="288542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8503105" y="4477022"/>
            <a:ext cx="147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pre-commit ok</a:t>
            </a:r>
          </a:p>
        </p:txBody>
      </p:sp>
      <p:sp>
        <p:nvSpPr>
          <p:cNvPr id="63" name="Rectangle 62"/>
          <p:cNvSpPr/>
          <p:nvPr/>
        </p:nvSpPr>
        <p:spPr>
          <a:xfrm>
            <a:off x="1559495" y="3042634"/>
            <a:ext cx="92565" cy="36987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64" name="Rectangle 63"/>
          <p:cNvSpPr/>
          <p:nvPr/>
        </p:nvSpPr>
        <p:spPr>
          <a:xfrm>
            <a:off x="3426642" y="3018330"/>
            <a:ext cx="83874" cy="37167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4924202" y="2988206"/>
            <a:ext cx="92565" cy="373905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264945" y="2656264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P0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769928" y="2658398"/>
            <a:ext cx="412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P1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1201059" y="2649652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协调者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95400" y="2924944"/>
            <a:ext cx="848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commit</a:t>
            </a:r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695400" y="3191490"/>
            <a:ext cx="864096" cy="0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/>
          <p:nvPr/>
        </p:nvCxnSpPr>
        <p:spPr>
          <a:xfrm>
            <a:off x="1631504" y="3510632"/>
            <a:ext cx="1803544" cy="282736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/>
          <p:nvPr/>
        </p:nvCxnSpPr>
        <p:spPr>
          <a:xfrm>
            <a:off x="1625648" y="3498941"/>
            <a:ext cx="3298555" cy="236691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/>
          <p:cNvSpPr txBox="1"/>
          <p:nvPr/>
        </p:nvSpPr>
        <p:spPr>
          <a:xfrm>
            <a:off x="1816340" y="3283008"/>
            <a:ext cx="12170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prepare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req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3350105" y="3813771"/>
            <a:ext cx="242150" cy="864096"/>
          </a:xfrm>
          <a:prstGeom prst="rect">
            <a:avLst/>
          </a:prstGeom>
          <a:solidFill>
            <a:schemeClr val="accent3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4840676" y="3767415"/>
            <a:ext cx="242150" cy="864096"/>
          </a:xfrm>
          <a:prstGeom prst="rect">
            <a:avLst/>
          </a:prstGeom>
          <a:solidFill>
            <a:schemeClr val="accent3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cxnSp>
        <p:nvCxnSpPr>
          <p:cNvPr id="83" name="Straight Arrow Connector 82"/>
          <p:cNvCxnSpPr/>
          <p:nvPr/>
        </p:nvCxnSpPr>
        <p:spPr>
          <a:xfrm flipH="1">
            <a:off x="1647290" y="4698214"/>
            <a:ext cx="1787758" cy="340084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 flipH="1">
            <a:off x="1647291" y="4659614"/>
            <a:ext cx="3303747" cy="386440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1816340" y="4674622"/>
            <a:ext cx="11406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prepare ok</a:t>
            </a:r>
          </a:p>
        </p:txBody>
      </p:sp>
      <p:cxnSp>
        <p:nvCxnSpPr>
          <p:cNvPr id="86" name="Straight Arrow Connector 85"/>
          <p:cNvCxnSpPr/>
          <p:nvPr/>
        </p:nvCxnSpPr>
        <p:spPr>
          <a:xfrm flipH="1">
            <a:off x="335360" y="6669360"/>
            <a:ext cx="1208350" cy="0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512770" y="6371948"/>
            <a:ext cx="11160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commit ok</a:t>
            </a:r>
          </a:p>
        </p:txBody>
      </p:sp>
      <p:cxnSp>
        <p:nvCxnSpPr>
          <p:cNvPr id="88" name="Straight Arrow Connector 87"/>
          <p:cNvCxnSpPr/>
          <p:nvPr/>
        </p:nvCxnSpPr>
        <p:spPr>
          <a:xfrm>
            <a:off x="1638964" y="5329129"/>
            <a:ext cx="1787678" cy="463865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>
          <a:xfrm>
            <a:off x="1643858" y="5322744"/>
            <a:ext cx="3307180" cy="456976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Rectangle 89"/>
          <p:cNvSpPr/>
          <p:nvPr/>
        </p:nvSpPr>
        <p:spPr>
          <a:xfrm>
            <a:off x="3350105" y="5986174"/>
            <a:ext cx="242150" cy="367875"/>
          </a:xfrm>
          <a:prstGeom prst="rect">
            <a:avLst/>
          </a:prstGeom>
          <a:solidFill>
            <a:schemeClr val="accent3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854999" y="5986174"/>
            <a:ext cx="242150" cy="367875"/>
          </a:xfrm>
          <a:prstGeom prst="rect">
            <a:avLst/>
          </a:prstGeom>
          <a:solidFill>
            <a:schemeClr val="accent3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1816340" y="5275904"/>
            <a:ext cx="11924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commit </a:t>
            </a:r>
            <a:r>
              <a:rPr 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req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94" name="Straight Arrow Connector 93"/>
          <p:cNvCxnSpPr/>
          <p:nvPr/>
        </p:nvCxnSpPr>
        <p:spPr>
          <a:xfrm flipH="1">
            <a:off x="1647290" y="6377510"/>
            <a:ext cx="1787758" cy="342865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/>
          <p:cNvCxnSpPr/>
          <p:nvPr/>
        </p:nvCxnSpPr>
        <p:spPr>
          <a:xfrm flipH="1">
            <a:off x="1647291" y="6373080"/>
            <a:ext cx="3303747" cy="368288"/>
          </a:xfrm>
          <a:prstGeom prst="straightConnector1">
            <a:avLst/>
          </a:prstGeom>
          <a:ln w="28575">
            <a:solidFill>
              <a:schemeClr val="accent2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1816340" y="6377510"/>
            <a:ext cx="11160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commit ok</a:t>
            </a:r>
          </a:p>
        </p:txBody>
      </p:sp>
      <p:sp>
        <p:nvSpPr>
          <p:cNvPr id="106" name="Rectangle 105"/>
          <p:cNvSpPr/>
          <p:nvPr/>
        </p:nvSpPr>
        <p:spPr>
          <a:xfrm>
            <a:off x="3331888" y="5820912"/>
            <a:ext cx="250597" cy="175072"/>
          </a:xfrm>
          <a:prstGeom prst="rect">
            <a:avLst/>
          </a:prstGeom>
          <a:solidFill>
            <a:schemeClr val="accent5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08" name="Rectangle 107"/>
          <p:cNvSpPr/>
          <p:nvPr/>
        </p:nvSpPr>
        <p:spPr>
          <a:xfrm>
            <a:off x="4842264" y="5820912"/>
            <a:ext cx="250597" cy="175072"/>
          </a:xfrm>
          <a:prstGeom prst="rect">
            <a:avLst/>
          </a:prstGeom>
          <a:solidFill>
            <a:schemeClr val="accent5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29" name="Rectangle 128"/>
          <p:cNvSpPr/>
          <p:nvPr/>
        </p:nvSpPr>
        <p:spPr>
          <a:xfrm>
            <a:off x="1485219" y="5069282"/>
            <a:ext cx="237515" cy="270510"/>
          </a:xfrm>
          <a:prstGeom prst="rect">
            <a:avLst/>
          </a:prstGeom>
          <a:solidFill>
            <a:schemeClr val="accent3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36524" y="3975657"/>
            <a:ext cx="198163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标准二阶段提交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6082283" y="3064735"/>
            <a:ext cx="19303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OB 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二阶段提交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2" name="Rectangle 131"/>
          <p:cNvSpPr/>
          <p:nvPr/>
        </p:nvSpPr>
        <p:spPr>
          <a:xfrm>
            <a:off x="5769381" y="5827709"/>
            <a:ext cx="224236" cy="409603"/>
          </a:xfrm>
          <a:prstGeom prst="rect">
            <a:avLst/>
          </a:prstGeom>
          <a:solidFill>
            <a:schemeClr val="accent3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33" name="Rectangle 132"/>
          <p:cNvSpPr/>
          <p:nvPr/>
        </p:nvSpPr>
        <p:spPr>
          <a:xfrm>
            <a:off x="5758835" y="6412547"/>
            <a:ext cx="250597" cy="175072"/>
          </a:xfrm>
          <a:prstGeom prst="rect">
            <a:avLst/>
          </a:prstGeom>
          <a:solidFill>
            <a:schemeClr val="accent5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5965532" y="5858506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持久化日志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5980329" y="6330806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事务提交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AEA82EE7-C0A2-0A43-B03B-9489D707CC6A}"/>
              </a:ext>
            </a:extLst>
          </p:cNvPr>
          <p:cNvSpPr/>
          <p:nvPr/>
        </p:nvSpPr>
        <p:spPr>
          <a:xfrm>
            <a:off x="1482533" y="3225429"/>
            <a:ext cx="237515" cy="270510"/>
          </a:xfrm>
          <a:prstGeom prst="rect">
            <a:avLst/>
          </a:prstGeom>
          <a:solidFill>
            <a:schemeClr val="accent3">
              <a:alpha val="55000"/>
            </a:schemeClr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9017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IBM</a:t>
            </a:r>
            <a:r>
              <a:rPr lang="zh-CN" altLang="en-US" dirty="0"/>
              <a:t>解决方案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3BE5866-6222-0F40-8711-32DA435E3815}"/>
              </a:ext>
            </a:extLst>
          </p:cNvPr>
          <p:cNvGrpSpPr/>
          <p:nvPr/>
        </p:nvGrpSpPr>
        <p:grpSpPr>
          <a:xfrm>
            <a:off x="542998" y="2936743"/>
            <a:ext cx="2577298" cy="2399449"/>
            <a:chOff x="378106" y="868100"/>
            <a:chExt cx="2577298" cy="239944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2A982ED-D971-5F4B-B785-244874AD0E4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78106" y="868100"/>
              <a:ext cx="2577298" cy="1932973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2F8D32E-6496-8F45-B277-D41AA6D0A2D9}"/>
                </a:ext>
              </a:extLst>
            </p:cNvPr>
            <p:cNvSpPr txBox="1"/>
            <p:nvPr/>
          </p:nvSpPr>
          <p:spPr>
            <a:xfrm>
              <a:off x="767470" y="2795625"/>
              <a:ext cx="1798569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1" i="0" u="none" strike="noStrike" normalizeH="0" baseline="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Arial" panose="020B0604020202020204" pitchFamily="34" charset="0"/>
                  <a:ea typeface="黑体"/>
                  <a:cs typeface="Arial" panose="020B0604020202020204" pitchFamily="34" charset="0"/>
                  <a:sym typeface="Helvetica Light"/>
                </a:rPr>
                <a:t>System 360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1C0AB07-7908-7C4A-AD06-A218FC287A7D}"/>
              </a:ext>
            </a:extLst>
          </p:cNvPr>
          <p:cNvGrpSpPr/>
          <p:nvPr/>
        </p:nvGrpSpPr>
        <p:grpSpPr>
          <a:xfrm>
            <a:off x="5362071" y="2278771"/>
            <a:ext cx="1798569" cy="3057420"/>
            <a:chOff x="5197179" y="210128"/>
            <a:chExt cx="1798569" cy="305742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B02BE73-8A84-0E44-9B80-DF37E5154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197179" y="210128"/>
              <a:ext cx="1723664" cy="2585496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4347C5F-81F4-964A-99AA-8B81ED37F931}"/>
                </a:ext>
              </a:extLst>
            </p:cNvPr>
            <p:cNvSpPr txBox="1"/>
            <p:nvPr/>
          </p:nvSpPr>
          <p:spPr>
            <a:xfrm>
              <a:off x="5197179" y="2795624"/>
              <a:ext cx="1798569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1" i="0" u="none" strike="noStrike" normalizeH="0" baseline="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Arial" panose="020B0604020202020204" pitchFamily="34" charset="0"/>
                  <a:ea typeface="黑体"/>
                  <a:cs typeface="Arial" panose="020B0604020202020204" pitchFamily="34" charset="0"/>
                  <a:sym typeface="Helvetica Light"/>
                </a:rPr>
                <a:t>System 390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7DCA03E-E3CD-2545-865D-6EF29A894CBB}"/>
              </a:ext>
            </a:extLst>
          </p:cNvPr>
          <p:cNvGrpSpPr/>
          <p:nvPr/>
        </p:nvGrpSpPr>
        <p:grpSpPr>
          <a:xfrm>
            <a:off x="7893262" y="2311824"/>
            <a:ext cx="4755737" cy="3024367"/>
            <a:chOff x="7728370" y="243181"/>
            <a:chExt cx="4755737" cy="302436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E62E992-AAE4-E445-A5EE-C252D00338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728370" y="243181"/>
              <a:ext cx="4755737" cy="2675102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D8978F6-7973-D247-8D81-7F1D1483A9D0}"/>
                </a:ext>
              </a:extLst>
            </p:cNvPr>
            <p:cNvSpPr txBox="1"/>
            <p:nvPr/>
          </p:nvSpPr>
          <p:spPr>
            <a:xfrm>
              <a:off x="9502436" y="2795624"/>
              <a:ext cx="1248740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1" i="0" u="none" strike="noStrike" normalizeH="0" baseline="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Arial" panose="020B0604020202020204" pitchFamily="34" charset="0"/>
                  <a:ea typeface="黑体"/>
                  <a:cs typeface="Arial" panose="020B0604020202020204" pitchFamily="34" charset="0"/>
                  <a:sym typeface="Helvetica Light"/>
                </a:rPr>
                <a:t>IBM z14</a:t>
              </a:r>
            </a:p>
          </p:txBody>
        </p:sp>
      </p:grpSp>
      <p:sp>
        <p:nvSpPr>
          <p:cNvPr id="13" name="Right Arrow 12">
            <a:extLst>
              <a:ext uri="{FF2B5EF4-FFF2-40B4-BE49-F238E27FC236}">
                <a16:creationId xmlns:a16="http://schemas.microsoft.com/office/drawing/2014/main" id="{40F5B443-76A5-314B-95E5-13499C6658DA}"/>
              </a:ext>
            </a:extLst>
          </p:cNvPr>
          <p:cNvSpPr/>
          <p:nvPr/>
        </p:nvSpPr>
        <p:spPr>
          <a:xfrm>
            <a:off x="3230382" y="3416843"/>
            <a:ext cx="1969497" cy="670609"/>
          </a:xfrm>
          <a:prstGeom prst="rightArrow">
            <a:avLst/>
          </a:prstGeom>
          <a:blipFill rotWithShape="1">
            <a:blip r:embed="rId5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01BCAF8-B093-4E45-B905-2CD2D38BA3D0}"/>
              </a:ext>
            </a:extLst>
          </p:cNvPr>
          <p:cNvSpPr/>
          <p:nvPr/>
        </p:nvSpPr>
        <p:spPr>
          <a:xfrm>
            <a:off x="7228178" y="3416843"/>
            <a:ext cx="2099332" cy="670609"/>
          </a:xfrm>
          <a:prstGeom prst="rightArrow">
            <a:avLst/>
          </a:prstGeom>
          <a:blipFill rotWithShape="1">
            <a:blip r:embed="rId5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09049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OceanBase</a:t>
            </a:r>
            <a:r>
              <a:rPr lang="en-US" dirty="0"/>
              <a:t> </a:t>
            </a:r>
            <a:r>
              <a:rPr lang="zh-CN" altLang="en-US" dirty="0"/>
              <a:t>事务隔离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566" y="1196752"/>
            <a:ext cx="11672081" cy="5400600"/>
          </a:xfrm>
        </p:spPr>
        <p:txBody>
          <a:bodyPr/>
          <a:lstStyle/>
          <a:p>
            <a:r>
              <a:rPr lang="zh-CN" altLang="en-US" dirty="0"/>
              <a:t>写</a:t>
            </a:r>
            <a:r>
              <a:rPr lang="en-US" altLang="zh-CN" dirty="0"/>
              <a:t>-</a:t>
            </a:r>
            <a:r>
              <a:rPr lang="zh-CN" altLang="en-US" dirty="0"/>
              <a:t>写并发</a:t>
            </a:r>
            <a:endParaRPr lang="en-US" altLang="zh-CN" dirty="0"/>
          </a:p>
          <a:p>
            <a:pPr lvl="1"/>
            <a:r>
              <a:rPr lang="zh-CN" altLang="en-US" dirty="0"/>
              <a:t>所有修改的行加互斥锁</a:t>
            </a:r>
            <a:endParaRPr lang="en-US" altLang="zh-CN" dirty="0"/>
          </a:p>
          <a:p>
            <a:pPr lvl="1"/>
            <a:r>
              <a:rPr lang="zh-CN" altLang="en-US" dirty="0"/>
              <a:t>写操作需要等待行上已有的行锁解锁</a:t>
            </a:r>
            <a:endParaRPr lang="en-US" altLang="zh-CN" dirty="0"/>
          </a:p>
          <a:p>
            <a:r>
              <a:rPr lang="zh-CN" altLang="en-US" dirty="0"/>
              <a:t>读</a:t>
            </a:r>
            <a:r>
              <a:rPr lang="en-US" altLang="zh-CN" dirty="0"/>
              <a:t>-</a:t>
            </a:r>
            <a:r>
              <a:rPr lang="zh-CN" altLang="en-US" dirty="0"/>
              <a:t>写并发</a:t>
            </a:r>
            <a:endParaRPr lang="en-US" altLang="zh-CN" dirty="0"/>
          </a:p>
          <a:p>
            <a:pPr lvl="1"/>
            <a:r>
              <a:rPr lang="zh-CN" altLang="en-US" dirty="0"/>
              <a:t>读操作读取事务快照版本（</a:t>
            </a:r>
            <a:r>
              <a:rPr lang="en-US" altLang="zh-CN" dirty="0"/>
              <a:t>Publish Version</a:t>
            </a:r>
            <a:r>
              <a:rPr lang="zh-CN" altLang="en-US" dirty="0"/>
              <a:t>）对应的数据</a:t>
            </a:r>
            <a:endParaRPr lang="en-US" altLang="zh-CN" dirty="0"/>
          </a:p>
          <a:p>
            <a:pPr lvl="1"/>
            <a:r>
              <a:rPr lang="zh-CN" altLang="en-US" dirty="0"/>
              <a:t>读写互相不阻塞</a:t>
            </a:r>
            <a:endParaRPr lang="en-US" altLang="zh-CN" dirty="0"/>
          </a:p>
          <a:p>
            <a:pPr lvl="1"/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7166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134</a:t>
            </a:r>
          </a:p>
        </p:txBody>
      </p:sp>
      <p:sp>
        <p:nvSpPr>
          <p:cNvPr id="6" name="Rectangle 5"/>
          <p:cNvSpPr/>
          <p:nvPr/>
        </p:nvSpPr>
        <p:spPr>
          <a:xfrm>
            <a:off x="379174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157</a:t>
            </a:r>
          </a:p>
        </p:txBody>
      </p:sp>
      <p:sp>
        <p:nvSpPr>
          <p:cNvPr id="10" name="Rectangle 9"/>
          <p:cNvSpPr/>
          <p:nvPr/>
        </p:nvSpPr>
        <p:spPr>
          <a:xfrm>
            <a:off x="451182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201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87688" y="602128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9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944035" y="602808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10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70462" y="6021288"/>
            <a:ext cx="402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761260" y="539664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……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23190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221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390542" y="60212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12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95198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230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110622" y="60212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13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7206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232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830702" y="60212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14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39214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249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7550782" y="60212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15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616280" y="540289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……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25" name="Straight Arrow Connector 24"/>
          <p:cNvCxnSpPr>
            <a:endCxn id="15" idx="0"/>
          </p:cNvCxnSpPr>
          <p:nvPr/>
        </p:nvCxnSpPr>
        <p:spPr>
          <a:xfrm flipH="1">
            <a:off x="5591944" y="4509120"/>
            <a:ext cx="6347" cy="864096"/>
          </a:xfrm>
          <a:prstGeom prst="straightConnector1">
            <a:avLst/>
          </a:prstGeom>
          <a:ln w="5080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703880" y="4168012"/>
            <a:ext cx="1776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Publish Version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055440" y="5373216"/>
            <a:ext cx="9289032" cy="0"/>
          </a:xfrm>
          <a:prstGeom prst="line">
            <a:avLst/>
          </a:prstGeom>
          <a:ln w="28575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1055440" y="6026397"/>
            <a:ext cx="9289032" cy="0"/>
          </a:xfrm>
          <a:prstGeom prst="line">
            <a:avLst/>
          </a:prstGeom>
          <a:ln w="28575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80346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事务版本号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分布式事务多版本并发难点</a:t>
            </a:r>
            <a:endParaRPr lang="en-US" altLang="zh-CN" dirty="0"/>
          </a:p>
          <a:p>
            <a:pPr lvl="1"/>
            <a:r>
              <a:rPr lang="zh-CN" altLang="en-US" dirty="0"/>
              <a:t>系统中事务完成的版本号顺序无法严格递增</a:t>
            </a:r>
            <a:endParaRPr lang="en-US" altLang="zh-CN" dirty="0"/>
          </a:p>
          <a:p>
            <a:pPr lvl="1"/>
            <a:r>
              <a:rPr lang="zh-CN" altLang="en-US" dirty="0"/>
              <a:t>单纯基于快照版本无法做到读到正确的数据</a:t>
            </a:r>
            <a:endParaRPr lang="en-US" altLang="zh-CN" dirty="0"/>
          </a:p>
          <a:p>
            <a:pPr lvl="1"/>
            <a:r>
              <a:rPr lang="en-US" dirty="0"/>
              <a:t>PREPARE </a:t>
            </a:r>
            <a:r>
              <a:rPr lang="zh-CN" altLang="en-US" dirty="0"/>
              <a:t>和 </a:t>
            </a:r>
            <a:r>
              <a:rPr lang="en-US" altLang="zh-CN" dirty="0"/>
              <a:t>COMMIT </a:t>
            </a:r>
            <a:r>
              <a:rPr lang="zh-CN" altLang="en-US" dirty="0"/>
              <a:t>之间的事务已经产生了事务版本，但是事务状态还未确定，需要阻塞更大快照版本的读取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7166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FFFFFF"/>
                </a:solidFill>
              </a:rPr>
              <a:t>134</a:t>
            </a:r>
          </a:p>
        </p:txBody>
      </p:sp>
      <p:sp>
        <p:nvSpPr>
          <p:cNvPr id="5" name="Rectangle 4"/>
          <p:cNvSpPr/>
          <p:nvPr/>
        </p:nvSpPr>
        <p:spPr>
          <a:xfrm>
            <a:off x="379174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157</a:t>
            </a:r>
          </a:p>
        </p:txBody>
      </p:sp>
      <p:sp>
        <p:nvSpPr>
          <p:cNvPr id="8" name="Rectangle 7"/>
          <p:cNvSpPr/>
          <p:nvPr/>
        </p:nvSpPr>
        <p:spPr>
          <a:xfrm>
            <a:off x="451182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201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287688" y="602128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9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944035" y="602808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10</a:t>
            </a:r>
            <a:endParaRPr lang="en-US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670462" y="6021288"/>
            <a:ext cx="402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11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61260" y="539664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……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23190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221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90542" y="60212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51984" y="5373216"/>
            <a:ext cx="720080" cy="648072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230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110622" y="60212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13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67206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232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830702" y="60212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14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392144" y="5373216"/>
            <a:ext cx="72008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FFFFFF"/>
                </a:solidFill>
              </a:rPr>
              <a:t>249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7550782" y="6021288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15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616280" y="5402892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……</a:t>
            </a:r>
            <a:endParaRPr 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7032104" y="4493326"/>
            <a:ext cx="6347" cy="864096"/>
          </a:xfrm>
          <a:prstGeom prst="straightConnector1">
            <a:avLst/>
          </a:prstGeom>
          <a:ln w="50800">
            <a:solidFill>
              <a:schemeClr val="accent1"/>
            </a:solidFill>
            <a:headEnd type="non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144040" y="4154772"/>
            <a:ext cx="1776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icrosoft YaHei" charset="-122"/>
                <a:ea typeface="Microsoft YaHei" charset="-122"/>
                <a:cs typeface="Microsoft YaHei" charset="-122"/>
              </a:rPr>
              <a:t>Publish Version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055440" y="5373216"/>
            <a:ext cx="9289032" cy="0"/>
          </a:xfrm>
          <a:prstGeom prst="line">
            <a:avLst/>
          </a:prstGeom>
          <a:ln w="28575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055440" y="6026397"/>
            <a:ext cx="9289032" cy="0"/>
          </a:xfrm>
          <a:prstGeom prst="line">
            <a:avLst/>
          </a:prstGeom>
          <a:ln w="28575">
            <a:solidFill>
              <a:schemeClr val="accent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994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/>
          <p:cNvSpPr>
            <a:spLocks noGrp="1"/>
          </p:cNvSpPr>
          <p:nvPr>
            <p:ph type="ctrTitle"/>
          </p:nvPr>
        </p:nvSpPr>
        <p:spPr>
          <a:xfrm>
            <a:off x="4655840" y="2564904"/>
            <a:ext cx="9144000" cy="1782367"/>
          </a:xfrm>
        </p:spPr>
        <p:txBody>
          <a:bodyPr/>
          <a:lstStyle/>
          <a:p>
            <a:r>
              <a:rPr lang="en-US" altLang="zh-CN" dirty="0"/>
              <a:t>THANKS</a:t>
            </a:r>
            <a:r>
              <a:rPr lang="en-US" altLang="zh-CN" sz="2800" dirty="0"/>
              <a:t>/</a:t>
            </a:r>
            <a:r>
              <a:rPr lang="zh-CN" altLang="en-US" sz="2800" dirty="0"/>
              <a:t>感谢聆听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subTitle" idx="1"/>
          </p:nvPr>
        </p:nvSpPr>
        <p:spPr>
          <a:xfrm>
            <a:off x="4655840" y="3933057"/>
            <a:ext cx="9144000" cy="1655762"/>
          </a:xfrm>
        </p:spPr>
        <p:txBody>
          <a:bodyPr/>
          <a:lstStyle/>
          <a:p>
            <a:r>
              <a:rPr lang="en-US" altLang="zh-CN" dirty="0"/>
              <a:t>--------- Q&amp;A Section --------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5131633" y="6299607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+mn-ea"/>
                <a:ea typeface="+mn-ea"/>
              </a:rPr>
              <a:t>OceanBase</a:t>
            </a:r>
            <a:r>
              <a:rPr lang="zh-CN" altLang="en-US" dirty="0">
                <a:latin typeface="+mn-ea"/>
                <a:ea typeface="+mn-ea"/>
              </a:rPr>
              <a:t> 颜然</a:t>
            </a:r>
            <a:r>
              <a:rPr lang="en-US" altLang="zh-CN" dirty="0">
                <a:latin typeface="+mn-ea"/>
                <a:ea typeface="+mn-ea"/>
              </a:rPr>
              <a:t>/</a:t>
            </a:r>
            <a:r>
              <a:rPr lang="zh-CN" altLang="en-US" dirty="0">
                <a:latin typeface="+mn-ea"/>
                <a:ea typeface="+mn-ea"/>
              </a:rPr>
              <a:t>韩富晟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3A9ED4-B662-744A-9155-3CFD58EA8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1433" y="1609131"/>
            <a:ext cx="2870200" cy="4178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955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从小型机到数据中心演化</a:t>
            </a:r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0CB9D4B-70F8-A145-842F-03B500E23522}"/>
              </a:ext>
            </a:extLst>
          </p:cNvPr>
          <p:cNvGrpSpPr/>
          <p:nvPr/>
        </p:nvGrpSpPr>
        <p:grpSpPr>
          <a:xfrm>
            <a:off x="137694" y="2514220"/>
            <a:ext cx="1817283" cy="2941059"/>
            <a:chOff x="227635" y="3488581"/>
            <a:chExt cx="1817283" cy="2941059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09C02DC-3591-D746-99A6-BDBAFB9C525F}"/>
                </a:ext>
              </a:extLst>
            </p:cNvPr>
            <p:cNvSpPr txBox="1"/>
            <p:nvPr/>
          </p:nvSpPr>
          <p:spPr>
            <a:xfrm>
              <a:off x="314736" y="5957716"/>
              <a:ext cx="1643079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2400" b="1" i="0" u="none" strike="noStrike" normalizeH="0" baseline="0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uFillTx/>
                  <a:latin typeface="Arial" panose="020B0604020202020204" pitchFamily="34" charset="0"/>
                  <a:ea typeface="黑体"/>
                  <a:cs typeface="Arial" panose="020B0604020202020204" pitchFamily="34" charset="0"/>
                  <a:sym typeface="Helvetica Light"/>
                </a:rPr>
                <a:t>DEC PDP8</a:t>
              </a: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4BA3421-E212-0645-93AE-5BF95E6818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27635" y="3488581"/>
              <a:ext cx="1817283" cy="2469135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D28997F0-40F7-4D49-85A9-E490D19ECDC3}"/>
              </a:ext>
            </a:extLst>
          </p:cNvPr>
          <p:cNvGrpSpPr/>
          <p:nvPr/>
        </p:nvGrpSpPr>
        <p:grpSpPr>
          <a:xfrm>
            <a:off x="2472134" y="2514220"/>
            <a:ext cx="2610523" cy="2941059"/>
            <a:chOff x="2562075" y="3488581"/>
            <a:chExt cx="2610523" cy="294105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7E4C20C-9B56-2849-B52C-270C265FE8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34505" y="3488581"/>
              <a:ext cx="2265665" cy="2467515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5E01628-E0A5-824C-8246-6E97262F34DD}"/>
                </a:ext>
              </a:extLst>
            </p:cNvPr>
            <p:cNvSpPr txBox="1"/>
            <p:nvPr/>
          </p:nvSpPr>
          <p:spPr>
            <a:xfrm>
              <a:off x="2562075" y="5957716"/>
              <a:ext cx="2610523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4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ea typeface="黑体"/>
                  <a:cs typeface="Arial" panose="020B0604020202020204" pitchFamily="34" charset="0"/>
                  <a:sym typeface="Helvetica Light"/>
                </a:rPr>
                <a:t>SUN Workstation</a:t>
              </a:r>
              <a:endParaRPr kumimoji="0" lang="en-US" sz="2400" b="1" i="0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Arial" panose="020B0604020202020204" pitchFamily="34" charset="0"/>
                <a:ea typeface="黑体"/>
                <a:cs typeface="Arial" panose="020B0604020202020204" pitchFamily="34" charset="0"/>
                <a:sym typeface="Helvetica Light"/>
              </a:endParaRPr>
            </a:p>
          </p:txBody>
        </p:sp>
      </p:grpSp>
      <p:sp>
        <p:nvSpPr>
          <p:cNvPr id="10" name="Right Arrow 9">
            <a:extLst>
              <a:ext uri="{FF2B5EF4-FFF2-40B4-BE49-F238E27FC236}">
                <a16:creationId xmlns:a16="http://schemas.microsoft.com/office/drawing/2014/main" id="{43E3C1EA-D57E-3C40-850D-86E1493A343C}"/>
              </a:ext>
            </a:extLst>
          </p:cNvPr>
          <p:cNvSpPr/>
          <p:nvPr/>
        </p:nvSpPr>
        <p:spPr>
          <a:xfrm>
            <a:off x="1991256" y="3293418"/>
            <a:ext cx="705928" cy="670609"/>
          </a:xfrm>
          <a:prstGeom prst="rightArrow">
            <a:avLst/>
          </a:prstGeom>
          <a:blipFill rotWithShape="1">
            <a:blip r:embed="rId4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D9D0A807-1176-8841-B0CB-CC0F059CD88A}"/>
              </a:ext>
            </a:extLst>
          </p:cNvPr>
          <p:cNvSpPr/>
          <p:nvPr/>
        </p:nvSpPr>
        <p:spPr>
          <a:xfrm>
            <a:off x="8706567" y="3293418"/>
            <a:ext cx="705928" cy="670609"/>
          </a:xfrm>
          <a:prstGeom prst="rightArrow">
            <a:avLst/>
          </a:prstGeom>
          <a:blipFill rotWithShape="1">
            <a:blip r:embed="rId4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2A91BC-9368-5D4C-A92D-4A238EB9A16C}"/>
              </a:ext>
            </a:extLst>
          </p:cNvPr>
          <p:cNvGrpSpPr/>
          <p:nvPr/>
        </p:nvGrpSpPr>
        <p:grpSpPr>
          <a:xfrm>
            <a:off x="5530202" y="2348904"/>
            <a:ext cx="3230246" cy="3230246"/>
            <a:chOff x="5620143" y="3323265"/>
            <a:chExt cx="3230246" cy="323024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736B23E7-51BD-C245-9456-07E563510ED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5620143" y="3323265"/>
              <a:ext cx="3230246" cy="3230246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D553028-5ADD-714C-B390-0A600CB9D87A}"/>
                </a:ext>
              </a:extLst>
            </p:cNvPr>
            <p:cNvSpPr txBox="1"/>
            <p:nvPr/>
          </p:nvSpPr>
          <p:spPr>
            <a:xfrm>
              <a:off x="6447390" y="5957716"/>
              <a:ext cx="1575752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4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ea typeface="黑体"/>
                  <a:cs typeface="Arial" panose="020B0604020202020204" pitchFamily="34" charset="0"/>
                  <a:sym typeface="Helvetica Light"/>
                </a:rPr>
                <a:t>PC Server</a:t>
              </a:r>
              <a:endParaRPr kumimoji="0" lang="en-US" sz="2400" b="1" i="0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Arial" panose="020B0604020202020204" pitchFamily="34" charset="0"/>
                <a:ea typeface="黑体"/>
                <a:cs typeface="Arial" panose="020B0604020202020204" pitchFamily="34" charset="0"/>
                <a:sym typeface="Helvetica Light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C4A3A8-23F0-AF42-90D9-96066D51A0C2}"/>
              </a:ext>
            </a:extLst>
          </p:cNvPr>
          <p:cNvGrpSpPr/>
          <p:nvPr/>
        </p:nvGrpSpPr>
        <p:grpSpPr>
          <a:xfrm>
            <a:off x="9468039" y="2405313"/>
            <a:ext cx="2561568" cy="3048346"/>
            <a:chOff x="9557980" y="3379674"/>
            <a:chExt cx="2561568" cy="3048346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662B52F-66E5-D14E-AF95-D5C0E1C270D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9557980" y="3379674"/>
              <a:ext cx="2561568" cy="2561568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2B6CF80-C1EE-F24D-B976-7E4A474C8ECD}"/>
                </a:ext>
              </a:extLst>
            </p:cNvPr>
            <p:cNvSpPr txBox="1"/>
            <p:nvPr/>
          </p:nvSpPr>
          <p:spPr>
            <a:xfrm>
              <a:off x="9990775" y="5956096"/>
              <a:ext cx="1695977" cy="47192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8255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2400" b="1" dirty="0">
                  <a:ln w="0"/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Arial" panose="020B0604020202020204" pitchFamily="34" charset="0"/>
                  <a:ea typeface="黑体"/>
                  <a:cs typeface="Arial" panose="020B0604020202020204" pitchFamily="34" charset="0"/>
                  <a:sym typeface="Helvetica Light"/>
                </a:rPr>
                <a:t>Datacenter</a:t>
              </a:r>
              <a:endParaRPr kumimoji="0" lang="en-US" sz="2400" b="1" i="0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Arial" panose="020B0604020202020204" pitchFamily="34" charset="0"/>
                <a:ea typeface="黑体"/>
                <a:cs typeface="Arial" panose="020B0604020202020204" pitchFamily="34" charset="0"/>
                <a:sym typeface="Helvetica Light"/>
              </a:endParaRPr>
            </a:p>
          </p:txBody>
        </p:sp>
      </p:grpSp>
      <p:sp>
        <p:nvSpPr>
          <p:cNvPr id="18" name="Right Arrow 17">
            <a:extLst>
              <a:ext uri="{FF2B5EF4-FFF2-40B4-BE49-F238E27FC236}">
                <a16:creationId xmlns:a16="http://schemas.microsoft.com/office/drawing/2014/main" id="{0BB8A508-455E-0747-ACE2-4BAF6C852298}"/>
              </a:ext>
            </a:extLst>
          </p:cNvPr>
          <p:cNvSpPr/>
          <p:nvPr/>
        </p:nvSpPr>
        <p:spPr>
          <a:xfrm>
            <a:off x="4910229" y="3295917"/>
            <a:ext cx="705928" cy="670609"/>
          </a:xfrm>
          <a:prstGeom prst="rightArrow">
            <a:avLst/>
          </a:prstGeom>
          <a:blipFill rotWithShape="1">
            <a:blip r:embed="rId4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9585837E-70C8-004B-B409-5ADC29A68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137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OceanBase</a:t>
            </a:r>
            <a:r>
              <a:rPr lang="en-US" dirty="0"/>
              <a:t> </a:t>
            </a:r>
            <a:r>
              <a:rPr lang="zh-CN" altLang="en-US" dirty="0"/>
              <a:t>事务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566" y="3789040"/>
            <a:ext cx="11672081" cy="2808312"/>
          </a:xfrm>
        </p:spPr>
        <p:txBody>
          <a:bodyPr/>
          <a:lstStyle/>
          <a:p>
            <a:r>
              <a:rPr lang="en-US" altLang="zh-CN" dirty="0"/>
              <a:t>OB</a:t>
            </a:r>
            <a:r>
              <a:rPr lang="zh-CN" altLang="en-US" dirty="0"/>
              <a:t> 架构下事务 </a:t>
            </a:r>
            <a:r>
              <a:rPr lang="en-US" altLang="zh-CN" dirty="0"/>
              <a:t>ACID </a:t>
            </a:r>
            <a:r>
              <a:rPr lang="zh-CN" altLang="en-US" dirty="0"/>
              <a:t>的实现方式：</a:t>
            </a:r>
            <a:endParaRPr lang="en-US" altLang="zh-CN" dirty="0"/>
          </a:p>
          <a:p>
            <a:pPr lvl="1"/>
            <a:r>
              <a:rPr lang="en-US" dirty="0"/>
              <a:t>Durability: </a:t>
            </a:r>
            <a:r>
              <a:rPr lang="zh-CN" altLang="en-US" dirty="0"/>
              <a:t>事务日志使用 </a:t>
            </a:r>
            <a:r>
              <a:rPr lang="en-US" altLang="zh-CN" dirty="0" err="1"/>
              <a:t>Paxos</a:t>
            </a:r>
            <a:r>
              <a:rPr lang="en-US" altLang="zh-CN" dirty="0"/>
              <a:t> </a:t>
            </a:r>
            <a:r>
              <a:rPr lang="zh-CN" altLang="en-US" dirty="0"/>
              <a:t>做多副本同步</a:t>
            </a:r>
            <a:endParaRPr lang="en-US" dirty="0"/>
          </a:p>
          <a:p>
            <a:pPr lvl="1"/>
            <a:r>
              <a:rPr lang="en-US" dirty="0"/>
              <a:t>Atomicity: </a:t>
            </a:r>
            <a:r>
              <a:rPr lang="zh-CN" altLang="en-US" dirty="0"/>
              <a:t>使用两阶段提交保证跨机事务原子性</a:t>
            </a:r>
            <a:endParaRPr lang="en-US" dirty="0"/>
          </a:p>
          <a:p>
            <a:pPr lvl="1"/>
            <a:r>
              <a:rPr lang="en-US" dirty="0"/>
              <a:t>Isolation: </a:t>
            </a:r>
            <a:r>
              <a:rPr lang="zh-CN" altLang="en-US" dirty="0"/>
              <a:t>使用多版本机制进行并发控制</a:t>
            </a:r>
            <a:endParaRPr lang="en-US" dirty="0"/>
          </a:p>
          <a:p>
            <a:pPr lvl="1"/>
            <a:r>
              <a:rPr lang="en-US" dirty="0"/>
              <a:t>Consistency: </a:t>
            </a:r>
            <a:r>
              <a:rPr lang="zh-CN" altLang="en-US" dirty="0"/>
              <a:t>保证唯一性约束</a:t>
            </a:r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31079309"/>
              </p:ext>
            </p:extLst>
          </p:nvPr>
        </p:nvGraphicFramePr>
        <p:xfrm>
          <a:off x="2032000" y="1196751"/>
          <a:ext cx="8128000" cy="23042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99176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407368" y="1517882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n-lt"/>
                <a:ea typeface="+mn-ea"/>
              </a:rPr>
              <a:t>1</a:t>
            </a:r>
            <a:endParaRPr lang="zh-CN" altLang="en-US" sz="2400" b="1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5" name="直接连接符 5"/>
          <p:cNvCxnSpPr/>
          <p:nvPr/>
        </p:nvCxnSpPr>
        <p:spPr>
          <a:xfrm>
            <a:off x="335360" y="2081753"/>
            <a:ext cx="5688632" cy="0"/>
          </a:xfrm>
          <a:prstGeom prst="line">
            <a:avLst/>
          </a:prstGeom>
          <a:ln w="28575"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6"/>
          <p:cNvSpPr txBox="1"/>
          <p:nvPr/>
        </p:nvSpPr>
        <p:spPr>
          <a:xfrm>
            <a:off x="976460" y="1516140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内存事务引擎</a:t>
            </a:r>
          </a:p>
        </p:txBody>
      </p:sp>
      <p:sp>
        <p:nvSpPr>
          <p:cNvPr id="7" name="文本框 15"/>
          <p:cNvSpPr txBox="1"/>
          <p:nvPr/>
        </p:nvSpPr>
        <p:spPr>
          <a:xfrm>
            <a:off x="407368" y="2361073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n-lt"/>
                <a:ea typeface="+mn-ea"/>
              </a:rPr>
              <a:t>2</a:t>
            </a:r>
            <a:endParaRPr lang="zh-CN" altLang="en-US" sz="2400" b="1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8" name="直接连接符 16"/>
          <p:cNvCxnSpPr/>
          <p:nvPr/>
        </p:nvCxnSpPr>
        <p:spPr>
          <a:xfrm>
            <a:off x="335360" y="2924944"/>
            <a:ext cx="5688632" cy="0"/>
          </a:xfrm>
          <a:prstGeom prst="line">
            <a:avLst/>
          </a:prstGeom>
          <a:ln w="28575"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17"/>
          <p:cNvSpPr txBox="1"/>
          <p:nvPr/>
        </p:nvSpPr>
        <p:spPr>
          <a:xfrm>
            <a:off x="976460" y="2359331"/>
            <a:ext cx="23451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Paxos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 日志同步</a:t>
            </a:r>
          </a:p>
        </p:txBody>
      </p:sp>
      <p:sp>
        <p:nvSpPr>
          <p:cNvPr id="10" name="文本框 19"/>
          <p:cNvSpPr txBox="1"/>
          <p:nvPr/>
        </p:nvSpPr>
        <p:spPr>
          <a:xfrm>
            <a:off x="407368" y="3248137"/>
            <a:ext cx="3513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n-lt"/>
                <a:ea typeface="+mn-ea"/>
              </a:rPr>
              <a:t>3</a:t>
            </a:r>
            <a:endParaRPr lang="zh-CN" altLang="en-US" sz="2400" b="1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11" name="直接连接符 20"/>
          <p:cNvCxnSpPr/>
          <p:nvPr/>
        </p:nvCxnSpPr>
        <p:spPr>
          <a:xfrm>
            <a:off x="335360" y="3812008"/>
            <a:ext cx="5688632" cy="0"/>
          </a:xfrm>
          <a:prstGeom prst="line">
            <a:avLst/>
          </a:prstGeom>
          <a:ln w="28575"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21"/>
          <p:cNvSpPr txBox="1"/>
          <p:nvPr/>
        </p:nvSpPr>
        <p:spPr>
          <a:xfrm>
            <a:off x="976460" y="3246395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方正兰亭纤黑_GBK"/>
                <a:ea typeface="+mn-ea"/>
              </a:rPr>
              <a:t>分布式事务二阶段提交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ea typeface="+mn-ea"/>
            </a:endParaRPr>
          </a:p>
        </p:txBody>
      </p:sp>
      <p:sp>
        <p:nvSpPr>
          <p:cNvPr id="13" name="文本框 19">
            <a:extLst>
              <a:ext uri="{FF2B5EF4-FFF2-40B4-BE49-F238E27FC236}">
                <a16:creationId xmlns:a16="http://schemas.microsoft.com/office/drawing/2014/main" id="{D4B32C7A-B777-E644-A86B-F7C46135B8DC}"/>
              </a:ext>
            </a:extLst>
          </p:cNvPr>
          <p:cNvSpPr txBox="1"/>
          <p:nvPr/>
        </p:nvSpPr>
        <p:spPr>
          <a:xfrm>
            <a:off x="407368" y="4161273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>
                <a:solidFill>
                  <a:schemeClr val="accent1"/>
                </a:solidFill>
                <a:latin typeface="+mn-lt"/>
                <a:ea typeface="+mn-ea"/>
              </a:rPr>
              <a:t>4</a:t>
            </a:r>
            <a:endParaRPr lang="zh-CN" altLang="en-US" sz="2400" b="1" dirty="0">
              <a:solidFill>
                <a:schemeClr val="accent1"/>
              </a:solidFill>
              <a:latin typeface="+mn-lt"/>
              <a:ea typeface="+mn-ea"/>
            </a:endParaRPr>
          </a:p>
        </p:txBody>
      </p:sp>
      <p:cxnSp>
        <p:nvCxnSpPr>
          <p:cNvPr id="14" name="直接连接符 20">
            <a:extLst>
              <a:ext uri="{FF2B5EF4-FFF2-40B4-BE49-F238E27FC236}">
                <a16:creationId xmlns:a16="http://schemas.microsoft.com/office/drawing/2014/main" id="{7F6B4005-F195-6745-95A9-46108A92AAC4}"/>
              </a:ext>
            </a:extLst>
          </p:cNvPr>
          <p:cNvCxnSpPr/>
          <p:nvPr/>
        </p:nvCxnSpPr>
        <p:spPr>
          <a:xfrm>
            <a:off x="335360" y="4725144"/>
            <a:ext cx="5688632" cy="0"/>
          </a:xfrm>
          <a:prstGeom prst="line">
            <a:avLst/>
          </a:prstGeom>
          <a:ln w="28575">
            <a:solidFill>
              <a:schemeClr val="bg2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21">
            <a:extLst>
              <a:ext uri="{FF2B5EF4-FFF2-40B4-BE49-F238E27FC236}">
                <a16:creationId xmlns:a16="http://schemas.microsoft.com/office/drawing/2014/main" id="{D185532F-D9E1-FC43-9C8E-B6CF3356D6DF}"/>
              </a:ext>
            </a:extLst>
          </p:cNvPr>
          <p:cNvSpPr txBox="1"/>
          <p:nvPr/>
        </p:nvSpPr>
        <p:spPr>
          <a:xfrm>
            <a:off x="976460" y="415953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ea typeface="+mn-ea"/>
              </a:rPr>
              <a:t>事务隔离</a:t>
            </a:r>
          </a:p>
        </p:txBody>
      </p:sp>
    </p:spTree>
    <p:extLst>
      <p:ext uri="{BB962C8B-B14F-4D97-AF65-F5344CB8AC3E}">
        <p14:creationId xmlns:p14="http://schemas.microsoft.com/office/powerpoint/2010/main" val="6480600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OceanBase</a:t>
            </a:r>
            <a:r>
              <a:rPr lang="en-US" altLang="zh-CN" dirty="0"/>
              <a:t> </a:t>
            </a:r>
            <a:r>
              <a:rPr lang="zh-CN" altLang="en-US" dirty="0"/>
              <a:t>存储引擎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组合 167"/>
          <p:cNvGrpSpPr/>
          <p:nvPr/>
        </p:nvGrpSpPr>
        <p:grpSpPr>
          <a:xfrm>
            <a:off x="1852110" y="2161152"/>
            <a:ext cx="3860462" cy="1360132"/>
            <a:chOff x="357158" y="2928934"/>
            <a:chExt cx="3860462" cy="1360132"/>
          </a:xfrm>
        </p:grpSpPr>
        <p:sp>
          <p:nvSpPr>
            <p:cNvPr id="5" name="矩形 27"/>
            <p:cNvSpPr/>
            <p:nvPr/>
          </p:nvSpPr>
          <p:spPr>
            <a:xfrm>
              <a:off x="357158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6" name="矩形 33"/>
            <p:cNvSpPr/>
            <p:nvPr/>
          </p:nvSpPr>
          <p:spPr>
            <a:xfrm>
              <a:off x="857224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7" name="矩形 36"/>
            <p:cNvSpPr/>
            <p:nvPr/>
          </p:nvSpPr>
          <p:spPr>
            <a:xfrm>
              <a:off x="1357290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8" name="矩形 39"/>
            <p:cNvSpPr/>
            <p:nvPr/>
          </p:nvSpPr>
          <p:spPr>
            <a:xfrm>
              <a:off x="1857356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9" name="矩形 42"/>
            <p:cNvSpPr/>
            <p:nvPr/>
          </p:nvSpPr>
          <p:spPr>
            <a:xfrm>
              <a:off x="2357422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0" name="矩形 45"/>
            <p:cNvSpPr/>
            <p:nvPr/>
          </p:nvSpPr>
          <p:spPr>
            <a:xfrm>
              <a:off x="2857488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1" name="矩形 48"/>
            <p:cNvSpPr/>
            <p:nvPr/>
          </p:nvSpPr>
          <p:spPr>
            <a:xfrm>
              <a:off x="3357554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2" name="矩形 51"/>
            <p:cNvSpPr/>
            <p:nvPr/>
          </p:nvSpPr>
          <p:spPr>
            <a:xfrm>
              <a:off x="3857620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3" name="矩形 53"/>
            <p:cNvSpPr/>
            <p:nvPr/>
          </p:nvSpPr>
          <p:spPr>
            <a:xfrm>
              <a:off x="357158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4" name="矩形 55"/>
            <p:cNvSpPr/>
            <p:nvPr/>
          </p:nvSpPr>
          <p:spPr>
            <a:xfrm>
              <a:off x="857224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5" name="矩形 57"/>
            <p:cNvSpPr/>
            <p:nvPr/>
          </p:nvSpPr>
          <p:spPr>
            <a:xfrm>
              <a:off x="1357290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6" name="矩形 59"/>
            <p:cNvSpPr/>
            <p:nvPr/>
          </p:nvSpPr>
          <p:spPr>
            <a:xfrm>
              <a:off x="1857356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7" name="矩形 61"/>
            <p:cNvSpPr/>
            <p:nvPr/>
          </p:nvSpPr>
          <p:spPr>
            <a:xfrm>
              <a:off x="2357422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8" name="矩形 63"/>
            <p:cNvSpPr/>
            <p:nvPr/>
          </p:nvSpPr>
          <p:spPr>
            <a:xfrm>
              <a:off x="2857488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9" name="矩形 65"/>
            <p:cNvSpPr/>
            <p:nvPr/>
          </p:nvSpPr>
          <p:spPr>
            <a:xfrm>
              <a:off x="3357554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20" name="矩形 67"/>
            <p:cNvSpPr/>
            <p:nvPr/>
          </p:nvSpPr>
          <p:spPr>
            <a:xfrm>
              <a:off x="3857620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21" name="矩形 69"/>
            <p:cNvSpPr/>
            <p:nvPr/>
          </p:nvSpPr>
          <p:spPr>
            <a:xfrm>
              <a:off x="357158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22" name="矩形 71"/>
            <p:cNvSpPr/>
            <p:nvPr/>
          </p:nvSpPr>
          <p:spPr>
            <a:xfrm>
              <a:off x="857224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23" name="矩形 73"/>
            <p:cNvSpPr/>
            <p:nvPr/>
          </p:nvSpPr>
          <p:spPr>
            <a:xfrm>
              <a:off x="1357290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24" name="矩形 75"/>
            <p:cNvSpPr/>
            <p:nvPr/>
          </p:nvSpPr>
          <p:spPr>
            <a:xfrm>
              <a:off x="1857356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25" name="矩形 77"/>
            <p:cNvSpPr/>
            <p:nvPr/>
          </p:nvSpPr>
          <p:spPr>
            <a:xfrm>
              <a:off x="2357422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26" name="矩形 79"/>
            <p:cNvSpPr/>
            <p:nvPr/>
          </p:nvSpPr>
          <p:spPr>
            <a:xfrm>
              <a:off x="2857488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27" name="矩形 81"/>
            <p:cNvSpPr/>
            <p:nvPr/>
          </p:nvSpPr>
          <p:spPr>
            <a:xfrm>
              <a:off x="3357554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28" name="矩形 83"/>
            <p:cNvSpPr/>
            <p:nvPr/>
          </p:nvSpPr>
          <p:spPr>
            <a:xfrm>
              <a:off x="3857620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9" name="组合 166"/>
          <p:cNvGrpSpPr/>
          <p:nvPr/>
        </p:nvGrpSpPr>
        <p:grpSpPr>
          <a:xfrm>
            <a:off x="6352704" y="2161152"/>
            <a:ext cx="3860462" cy="1360132"/>
            <a:chOff x="4857752" y="2928934"/>
            <a:chExt cx="3860462" cy="1360132"/>
          </a:xfrm>
        </p:grpSpPr>
        <p:sp>
          <p:nvSpPr>
            <p:cNvPr id="30" name="矩形 101"/>
            <p:cNvSpPr/>
            <p:nvPr/>
          </p:nvSpPr>
          <p:spPr>
            <a:xfrm>
              <a:off x="4857752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31" name="矩形 103"/>
            <p:cNvSpPr/>
            <p:nvPr/>
          </p:nvSpPr>
          <p:spPr>
            <a:xfrm>
              <a:off x="5357818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32" name="矩形 105"/>
            <p:cNvSpPr/>
            <p:nvPr/>
          </p:nvSpPr>
          <p:spPr>
            <a:xfrm>
              <a:off x="5857884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33" name="矩形 107"/>
            <p:cNvSpPr/>
            <p:nvPr/>
          </p:nvSpPr>
          <p:spPr>
            <a:xfrm>
              <a:off x="6357950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34" name="矩形 109"/>
            <p:cNvSpPr/>
            <p:nvPr/>
          </p:nvSpPr>
          <p:spPr>
            <a:xfrm>
              <a:off x="6858016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35" name="矩形 111"/>
            <p:cNvSpPr/>
            <p:nvPr/>
          </p:nvSpPr>
          <p:spPr>
            <a:xfrm>
              <a:off x="7358082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36" name="矩形 113"/>
            <p:cNvSpPr/>
            <p:nvPr/>
          </p:nvSpPr>
          <p:spPr>
            <a:xfrm>
              <a:off x="7858148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37" name="矩形 115"/>
            <p:cNvSpPr/>
            <p:nvPr/>
          </p:nvSpPr>
          <p:spPr>
            <a:xfrm>
              <a:off x="8358214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38" name="矩形 117"/>
            <p:cNvSpPr/>
            <p:nvPr/>
          </p:nvSpPr>
          <p:spPr>
            <a:xfrm>
              <a:off x="4857752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39" name="矩形 119"/>
            <p:cNvSpPr/>
            <p:nvPr/>
          </p:nvSpPr>
          <p:spPr>
            <a:xfrm>
              <a:off x="5357818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40" name="矩形 121"/>
            <p:cNvSpPr/>
            <p:nvPr/>
          </p:nvSpPr>
          <p:spPr>
            <a:xfrm>
              <a:off x="5857884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41" name="矩形 123"/>
            <p:cNvSpPr/>
            <p:nvPr/>
          </p:nvSpPr>
          <p:spPr>
            <a:xfrm>
              <a:off x="6357950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42" name="矩形 125"/>
            <p:cNvSpPr/>
            <p:nvPr/>
          </p:nvSpPr>
          <p:spPr>
            <a:xfrm>
              <a:off x="6858016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43" name="矩形 127"/>
            <p:cNvSpPr/>
            <p:nvPr/>
          </p:nvSpPr>
          <p:spPr>
            <a:xfrm>
              <a:off x="7358082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44" name="矩形 129"/>
            <p:cNvSpPr/>
            <p:nvPr/>
          </p:nvSpPr>
          <p:spPr>
            <a:xfrm>
              <a:off x="7858148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45" name="矩形 131"/>
            <p:cNvSpPr/>
            <p:nvPr/>
          </p:nvSpPr>
          <p:spPr>
            <a:xfrm>
              <a:off x="8358214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46" name="矩形 133"/>
            <p:cNvSpPr/>
            <p:nvPr/>
          </p:nvSpPr>
          <p:spPr>
            <a:xfrm>
              <a:off x="4857752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47" name="矩形 135"/>
            <p:cNvSpPr/>
            <p:nvPr/>
          </p:nvSpPr>
          <p:spPr>
            <a:xfrm>
              <a:off x="5357818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48" name="矩形 137"/>
            <p:cNvSpPr/>
            <p:nvPr/>
          </p:nvSpPr>
          <p:spPr>
            <a:xfrm>
              <a:off x="5857884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49" name="矩形 139"/>
            <p:cNvSpPr/>
            <p:nvPr/>
          </p:nvSpPr>
          <p:spPr>
            <a:xfrm>
              <a:off x="6357950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50" name="矩形 141"/>
            <p:cNvSpPr/>
            <p:nvPr/>
          </p:nvSpPr>
          <p:spPr>
            <a:xfrm>
              <a:off x="6858016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51" name="矩形 143"/>
            <p:cNvSpPr/>
            <p:nvPr/>
          </p:nvSpPr>
          <p:spPr>
            <a:xfrm>
              <a:off x="7358082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52" name="矩形 145"/>
            <p:cNvSpPr/>
            <p:nvPr/>
          </p:nvSpPr>
          <p:spPr>
            <a:xfrm>
              <a:off x="7858148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53" name="矩形 147"/>
            <p:cNvSpPr/>
            <p:nvPr/>
          </p:nvSpPr>
          <p:spPr>
            <a:xfrm>
              <a:off x="8358214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4" name="组合 165"/>
          <p:cNvGrpSpPr/>
          <p:nvPr/>
        </p:nvGrpSpPr>
        <p:grpSpPr>
          <a:xfrm>
            <a:off x="6352704" y="2232590"/>
            <a:ext cx="3857652" cy="1214446"/>
            <a:chOff x="4857752" y="3000372"/>
            <a:chExt cx="3857652" cy="1214446"/>
          </a:xfrm>
        </p:grpSpPr>
        <p:sp>
          <p:nvSpPr>
            <p:cNvPr id="55" name="矩形 102"/>
            <p:cNvSpPr/>
            <p:nvPr/>
          </p:nvSpPr>
          <p:spPr>
            <a:xfrm>
              <a:off x="4857752" y="3071810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56" name="矩形 104"/>
            <p:cNvSpPr/>
            <p:nvPr/>
          </p:nvSpPr>
          <p:spPr>
            <a:xfrm>
              <a:off x="5357818" y="3000372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57" name="矩形 106"/>
            <p:cNvSpPr/>
            <p:nvPr/>
          </p:nvSpPr>
          <p:spPr>
            <a:xfrm>
              <a:off x="5857884" y="3143248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58" name="矩形 108"/>
            <p:cNvSpPr/>
            <p:nvPr/>
          </p:nvSpPr>
          <p:spPr>
            <a:xfrm>
              <a:off x="6357950" y="3000372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59" name="矩形 110"/>
            <p:cNvSpPr/>
            <p:nvPr/>
          </p:nvSpPr>
          <p:spPr>
            <a:xfrm>
              <a:off x="6858016" y="3000372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60" name="矩形 112"/>
            <p:cNvSpPr/>
            <p:nvPr/>
          </p:nvSpPr>
          <p:spPr>
            <a:xfrm>
              <a:off x="7358082" y="3143248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61" name="矩形 114"/>
            <p:cNvSpPr/>
            <p:nvPr/>
          </p:nvSpPr>
          <p:spPr>
            <a:xfrm>
              <a:off x="7858148" y="3071810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62" name="矩形 116"/>
            <p:cNvSpPr/>
            <p:nvPr/>
          </p:nvSpPr>
          <p:spPr>
            <a:xfrm>
              <a:off x="8358214" y="3143248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63" name="矩形 118"/>
            <p:cNvSpPr/>
            <p:nvPr/>
          </p:nvSpPr>
          <p:spPr>
            <a:xfrm>
              <a:off x="4857752" y="3571876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64" name="矩形 120"/>
            <p:cNvSpPr/>
            <p:nvPr/>
          </p:nvSpPr>
          <p:spPr>
            <a:xfrm>
              <a:off x="5357818" y="3500438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65" name="矩形 122"/>
            <p:cNvSpPr/>
            <p:nvPr/>
          </p:nvSpPr>
          <p:spPr>
            <a:xfrm>
              <a:off x="5857884" y="3643314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66" name="矩形 124"/>
            <p:cNvSpPr/>
            <p:nvPr/>
          </p:nvSpPr>
          <p:spPr>
            <a:xfrm>
              <a:off x="6357950" y="3500438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67" name="矩形 126"/>
            <p:cNvSpPr/>
            <p:nvPr/>
          </p:nvSpPr>
          <p:spPr>
            <a:xfrm>
              <a:off x="6858016" y="3500438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68" name="矩形 128"/>
            <p:cNvSpPr/>
            <p:nvPr/>
          </p:nvSpPr>
          <p:spPr>
            <a:xfrm>
              <a:off x="7358082" y="3643314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69" name="矩形 130"/>
            <p:cNvSpPr/>
            <p:nvPr/>
          </p:nvSpPr>
          <p:spPr>
            <a:xfrm>
              <a:off x="7858148" y="3571876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70" name="矩形 132"/>
            <p:cNvSpPr/>
            <p:nvPr/>
          </p:nvSpPr>
          <p:spPr>
            <a:xfrm>
              <a:off x="8358214" y="3643314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71" name="矩形 134"/>
            <p:cNvSpPr/>
            <p:nvPr/>
          </p:nvSpPr>
          <p:spPr>
            <a:xfrm>
              <a:off x="4857752" y="4071942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72" name="矩形 136"/>
            <p:cNvSpPr/>
            <p:nvPr/>
          </p:nvSpPr>
          <p:spPr>
            <a:xfrm>
              <a:off x="5357818" y="4000504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73" name="矩形 138"/>
            <p:cNvSpPr/>
            <p:nvPr/>
          </p:nvSpPr>
          <p:spPr>
            <a:xfrm>
              <a:off x="5857884" y="4143380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74" name="矩形 140"/>
            <p:cNvSpPr/>
            <p:nvPr/>
          </p:nvSpPr>
          <p:spPr>
            <a:xfrm>
              <a:off x="6357950" y="4000504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75" name="矩形 142"/>
            <p:cNvSpPr/>
            <p:nvPr/>
          </p:nvSpPr>
          <p:spPr>
            <a:xfrm>
              <a:off x="6858016" y="4000504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76" name="矩形 144"/>
            <p:cNvSpPr/>
            <p:nvPr/>
          </p:nvSpPr>
          <p:spPr>
            <a:xfrm>
              <a:off x="7358082" y="4143380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77" name="矩形 146"/>
            <p:cNvSpPr/>
            <p:nvPr/>
          </p:nvSpPr>
          <p:spPr>
            <a:xfrm>
              <a:off x="7858148" y="4071942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78" name="矩形 148"/>
            <p:cNvSpPr/>
            <p:nvPr/>
          </p:nvSpPr>
          <p:spPr>
            <a:xfrm>
              <a:off x="8358214" y="4143380"/>
              <a:ext cx="357190" cy="71438"/>
            </a:xfrm>
            <a:prstGeom prst="rect">
              <a:avLst/>
            </a:prstGeom>
            <a:solidFill>
              <a:srgbClr val="0033CC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</p:grpSp>
      <p:sp>
        <p:nvSpPr>
          <p:cNvPr id="79" name="矩形 168"/>
          <p:cNvSpPr/>
          <p:nvPr/>
        </p:nvSpPr>
        <p:spPr>
          <a:xfrm>
            <a:off x="8210092" y="4804358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80" name="矩形 169"/>
          <p:cNvSpPr/>
          <p:nvPr/>
        </p:nvSpPr>
        <p:spPr>
          <a:xfrm>
            <a:off x="8210092" y="4875796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81" name="矩形 170"/>
          <p:cNvSpPr/>
          <p:nvPr/>
        </p:nvSpPr>
        <p:spPr>
          <a:xfrm>
            <a:off x="8210092" y="4947234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82" name="矩形 171"/>
          <p:cNvSpPr/>
          <p:nvPr/>
        </p:nvSpPr>
        <p:spPr>
          <a:xfrm>
            <a:off x="8210092" y="5018672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83" name="矩形 172"/>
          <p:cNvSpPr/>
          <p:nvPr/>
        </p:nvSpPr>
        <p:spPr>
          <a:xfrm>
            <a:off x="8210092" y="5090110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84" name="矩形 173"/>
          <p:cNvSpPr/>
          <p:nvPr/>
        </p:nvSpPr>
        <p:spPr>
          <a:xfrm>
            <a:off x="8210092" y="5161548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85" name="矩形 174"/>
          <p:cNvSpPr/>
          <p:nvPr/>
        </p:nvSpPr>
        <p:spPr>
          <a:xfrm>
            <a:off x="8210092" y="5232986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86" name="矩形 175"/>
          <p:cNvSpPr/>
          <p:nvPr/>
        </p:nvSpPr>
        <p:spPr>
          <a:xfrm>
            <a:off x="8210092" y="5304424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87" name="矩形 176"/>
          <p:cNvSpPr/>
          <p:nvPr/>
        </p:nvSpPr>
        <p:spPr>
          <a:xfrm>
            <a:off x="8210092" y="5375862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88" name="矩形 177"/>
          <p:cNvSpPr/>
          <p:nvPr/>
        </p:nvSpPr>
        <p:spPr>
          <a:xfrm>
            <a:off x="8210092" y="5447300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89" name="矩形 178"/>
          <p:cNvSpPr/>
          <p:nvPr/>
        </p:nvSpPr>
        <p:spPr>
          <a:xfrm>
            <a:off x="8210092" y="5518738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90" name="矩形 179"/>
          <p:cNvSpPr/>
          <p:nvPr/>
        </p:nvSpPr>
        <p:spPr>
          <a:xfrm>
            <a:off x="8210092" y="5590176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91" name="矩形 180"/>
          <p:cNvSpPr/>
          <p:nvPr/>
        </p:nvSpPr>
        <p:spPr>
          <a:xfrm>
            <a:off x="8210092" y="5661614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92" name="矩形 181"/>
          <p:cNvSpPr/>
          <p:nvPr/>
        </p:nvSpPr>
        <p:spPr>
          <a:xfrm>
            <a:off x="8210092" y="5733052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93" name="矩形 182"/>
          <p:cNvSpPr/>
          <p:nvPr/>
        </p:nvSpPr>
        <p:spPr>
          <a:xfrm>
            <a:off x="8210092" y="5804490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94" name="矩形 183"/>
          <p:cNvSpPr/>
          <p:nvPr/>
        </p:nvSpPr>
        <p:spPr>
          <a:xfrm>
            <a:off x="8210092" y="5875928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95" name="矩形 184"/>
          <p:cNvSpPr/>
          <p:nvPr/>
        </p:nvSpPr>
        <p:spPr>
          <a:xfrm>
            <a:off x="8210092" y="5947366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96" name="矩形 185"/>
          <p:cNvSpPr/>
          <p:nvPr/>
        </p:nvSpPr>
        <p:spPr>
          <a:xfrm>
            <a:off x="8210092" y="6018804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97" name="矩形 186"/>
          <p:cNvSpPr/>
          <p:nvPr/>
        </p:nvSpPr>
        <p:spPr>
          <a:xfrm>
            <a:off x="8210092" y="6090242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98" name="矩形 187"/>
          <p:cNvSpPr/>
          <p:nvPr/>
        </p:nvSpPr>
        <p:spPr>
          <a:xfrm>
            <a:off x="8210092" y="6161680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99" name="矩形 188"/>
          <p:cNvSpPr/>
          <p:nvPr/>
        </p:nvSpPr>
        <p:spPr>
          <a:xfrm>
            <a:off x="8210092" y="6233118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100" name="矩形 189"/>
          <p:cNvSpPr/>
          <p:nvPr/>
        </p:nvSpPr>
        <p:spPr>
          <a:xfrm>
            <a:off x="8210092" y="6304556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101" name="矩形 190"/>
          <p:cNvSpPr/>
          <p:nvPr/>
        </p:nvSpPr>
        <p:spPr>
          <a:xfrm>
            <a:off x="8210092" y="6375994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sp>
        <p:nvSpPr>
          <p:cNvPr id="102" name="矩形 191"/>
          <p:cNvSpPr/>
          <p:nvPr/>
        </p:nvSpPr>
        <p:spPr>
          <a:xfrm>
            <a:off x="8210092" y="6447432"/>
            <a:ext cx="357190" cy="71438"/>
          </a:xfrm>
          <a:prstGeom prst="rect">
            <a:avLst/>
          </a:prstGeom>
          <a:solidFill>
            <a:srgbClr val="0033CC"/>
          </a:solidFill>
          <a:ln w="508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0" b="1" dirty="0">
              <a:solidFill>
                <a:schemeClr val="tx1"/>
              </a:solidFill>
              <a:latin typeface="Arial Unicode MS" pitchFamily="34" charset="-122"/>
              <a:ea typeface="微软雅黑" pitchFamily="34" charset="-122"/>
            </a:endParaRPr>
          </a:p>
        </p:txBody>
      </p:sp>
      <p:pic>
        <p:nvPicPr>
          <p:cNvPr id="103" name="图片 192" descr="ram-chip-md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52836" y="1232458"/>
            <a:ext cx="1357322" cy="907939"/>
          </a:xfrm>
          <a:prstGeom prst="rect">
            <a:avLst/>
          </a:prstGeom>
        </p:spPr>
      </p:pic>
      <p:grpSp>
        <p:nvGrpSpPr>
          <p:cNvPr id="104" name="组合 193"/>
          <p:cNvGrpSpPr/>
          <p:nvPr/>
        </p:nvGrpSpPr>
        <p:grpSpPr>
          <a:xfrm>
            <a:off x="1852110" y="4875796"/>
            <a:ext cx="3860462" cy="1360132"/>
            <a:chOff x="357158" y="2928934"/>
            <a:chExt cx="3860462" cy="1360132"/>
          </a:xfrm>
        </p:grpSpPr>
        <p:sp>
          <p:nvSpPr>
            <p:cNvPr id="105" name="矩形 194"/>
            <p:cNvSpPr/>
            <p:nvPr/>
          </p:nvSpPr>
          <p:spPr>
            <a:xfrm>
              <a:off x="357158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06" name="矩形 195"/>
            <p:cNvSpPr/>
            <p:nvPr/>
          </p:nvSpPr>
          <p:spPr>
            <a:xfrm>
              <a:off x="857224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07" name="矩形 196"/>
            <p:cNvSpPr/>
            <p:nvPr/>
          </p:nvSpPr>
          <p:spPr>
            <a:xfrm>
              <a:off x="1357290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08" name="矩形 197"/>
            <p:cNvSpPr/>
            <p:nvPr/>
          </p:nvSpPr>
          <p:spPr>
            <a:xfrm>
              <a:off x="1857356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09" name="矩形 198"/>
            <p:cNvSpPr/>
            <p:nvPr/>
          </p:nvSpPr>
          <p:spPr>
            <a:xfrm>
              <a:off x="2357422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10" name="矩形 199"/>
            <p:cNvSpPr/>
            <p:nvPr/>
          </p:nvSpPr>
          <p:spPr>
            <a:xfrm>
              <a:off x="2857488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11" name="矩形 200"/>
            <p:cNvSpPr/>
            <p:nvPr/>
          </p:nvSpPr>
          <p:spPr>
            <a:xfrm>
              <a:off x="3357554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12" name="矩形 201"/>
            <p:cNvSpPr/>
            <p:nvPr/>
          </p:nvSpPr>
          <p:spPr>
            <a:xfrm>
              <a:off x="3857620" y="2928934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13" name="矩形 202"/>
            <p:cNvSpPr/>
            <p:nvPr/>
          </p:nvSpPr>
          <p:spPr>
            <a:xfrm>
              <a:off x="357158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14" name="矩形 203"/>
            <p:cNvSpPr/>
            <p:nvPr/>
          </p:nvSpPr>
          <p:spPr>
            <a:xfrm>
              <a:off x="857224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15" name="矩形 204"/>
            <p:cNvSpPr/>
            <p:nvPr/>
          </p:nvSpPr>
          <p:spPr>
            <a:xfrm>
              <a:off x="1357290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16" name="矩形 205"/>
            <p:cNvSpPr/>
            <p:nvPr/>
          </p:nvSpPr>
          <p:spPr>
            <a:xfrm>
              <a:off x="1857356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17" name="矩形 206"/>
            <p:cNvSpPr/>
            <p:nvPr/>
          </p:nvSpPr>
          <p:spPr>
            <a:xfrm>
              <a:off x="2357422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18" name="矩形 207"/>
            <p:cNvSpPr/>
            <p:nvPr/>
          </p:nvSpPr>
          <p:spPr>
            <a:xfrm>
              <a:off x="2857488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19" name="矩形 208"/>
            <p:cNvSpPr/>
            <p:nvPr/>
          </p:nvSpPr>
          <p:spPr>
            <a:xfrm>
              <a:off x="3357554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20" name="矩形 209"/>
            <p:cNvSpPr/>
            <p:nvPr/>
          </p:nvSpPr>
          <p:spPr>
            <a:xfrm>
              <a:off x="3857620" y="3429000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21" name="矩形 210"/>
            <p:cNvSpPr/>
            <p:nvPr/>
          </p:nvSpPr>
          <p:spPr>
            <a:xfrm>
              <a:off x="357158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22" name="矩形 211"/>
            <p:cNvSpPr/>
            <p:nvPr/>
          </p:nvSpPr>
          <p:spPr>
            <a:xfrm>
              <a:off x="857224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23" name="矩形 212"/>
            <p:cNvSpPr/>
            <p:nvPr/>
          </p:nvSpPr>
          <p:spPr>
            <a:xfrm>
              <a:off x="1357290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24" name="矩形 213"/>
            <p:cNvSpPr/>
            <p:nvPr/>
          </p:nvSpPr>
          <p:spPr>
            <a:xfrm>
              <a:off x="1857356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25" name="矩形 214"/>
            <p:cNvSpPr/>
            <p:nvPr/>
          </p:nvSpPr>
          <p:spPr>
            <a:xfrm>
              <a:off x="2357422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26" name="矩形 215"/>
            <p:cNvSpPr/>
            <p:nvPr/>
          </p:nvSpPr>
          <p:spPr>
            <a:xfrm>
              <a:off x="2857488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27" name="矩形 216"/>
            <p:cNvSpPr/>
            <p:nvPr/>
          </p:nvSpPr>
          <p:spPr>
            <a:xfrm>
              <a:off x="3357554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  <p:sp>
          <p:nvSpPr>
            <p:cNvPr id="128" name="矩形 217"/>
            <p:cNvSpPr/>
            <p:nvPr/>
          </p:nvSpPr>
          <p:spPr>
            <a:xfrm>
              <a:off x="3857620" y="3929066"/>
              <a:ext cx="360000" cy="360000"/>
            </a:xfrm>
            <a:prstGeom prst="rect">
              <a:avLst/>
            </a:prstGeom>
            <a:solidFill>
              <a:srgbClr val="F69240"/>
            </a:solidFill>
            <a:ln w="508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000" b="1" dirty="0">
                <a:solidFill>
                  <a:schemeClr val="tx1"/>
                </a:solidFill>
                <a:latin typeface="Arial Unicode MS" pitchFamily="34" charset="-122"/>
                <a:ea typeface="微软雅黑" pitchFamily="34" charset="-122"/>
              </a:endParaRPr>
            </a:p>
          </p:txBody>
        </p:sp>
      </p:grpSp>
      <p:sp>
        <p:nvSpPr>
          <p:cNvPr id="131" name="TextBox 130"/>
          <p:cNvSpPr txBox="1"/>
          <p:nvPr/>
        </p:nvSpPr>
        <p:spPr>
          <a:xfrm>
            <a:off x="2783632" y="4089978"/>
            <a:ext cx="1826141" cy="58477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sz="3200" b="1" dirty="0">
                <a:latin typeface="Calibri" pitchFamily="34" charset="0"/>
                <a:ea typeface="微软雅黑" pitchFamily="34" charset="-122"/>
              </a:rPr>
              <a:t>基线数据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7475616" y="4102956"/>
            <a:ext cx="1826141" cy="584775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zh-CN" altLang="en-US" sz="3200" b="1">
                <a:latin typeface="Calibri" pitchFamily="34" charset="0"/>
                <a:ea typeface="微软雅黑" pitchFamily="34" charset="-122"/>
              </a:rPr>
              <a:t>增量修改</a:t>
            </a:r>
            <a:endParaRPr lang="zh-CN" altLang="en-US" sz="3200" b="1" dirty="0">
              <a:latin typeface="Calibri" pitchFamily="34" charset="0"/>
              <a:ea typeface="微软雅黑" pitchFamily="34" charset="-122"/>
            </a:endParaRPr>
          </a:p>
        </p:txBody>
      </p:sp>
      <p:pic>
        <p:nvPicPr>
          <p:cNvPr id="135" name="图片 3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3632" y="1196752"/>
            <a:ext cx="1258194" cy="94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660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OceanBase</a:t>
            </a:r>
            <a:r>
              <a:rPr lang="en-US" altLang="zh-CN" dirty="0"/>
              <a:t> </a:t>
            </a:r>
            <a:r>
              <a:rPr lang="zh-CN" altLang="en-US" dirty="0"/>
              <a:t>存储引擎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566" y="1196752"/>
            <a:ext cx="5100048" cy="540060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适应存储介质的数据组织方式</a:t>
            </a:r>
            <a:endParaRPr lang="en-US" altLang="zh-CN" sz="2400" dirty="0"/>
          </a:p>
          <a:p>
            <a:pPr lvl="1"/>
            <a:r>
              <a:rPr lang="zh-CN" altLang="en-US" sz="2000" dirty="0"/>
              <a:t>固态盘随机读效率高，随机写效率差</a:t>
            </a:r>
            <a:endParaRPr lang="en-US" altLang="zh-CN" sz="2000" dirty="0"/>
          </a:p>
          <a:p>
            <a:pPr lvl="1"/>
            <a:r>
              <a:rPr lang="zh-CN" altLang="en-US" sz="2000" dirty="0"/>
              <a:t>硬盘存储基线数据以批量的方式写入</a:t>
            </a:r>
            <a:endParaRPr lang="en-US" altLang="zh-CN" sz="2000" dirty="0"/>
          </a:p>
          <a:p>
            <a:pPr lvl="1"/>
            <a:r>
              <a:rPr lang="zh-CN" altLang="en-US" sz="2000" dirty="0"/>
              <a:t>内存存储增量修改，存储到一定量后与基线数据合并。合并后形成新的基线数据，已合并的内存增量清空。</a:t>
            </a:r>
            <a:endParaRPr lang="en-US" altLang="zh-CN" sz="2000" dirty="0"/>
          </a:p>
          <a:p>
            <a:r>
              <a:rPr lang="zh-CN" altLang="en-US" sz="2400" dirty="0"/>
              <a:t>为短事务优化</a:t>
            </a:r>
            <a:endParaRPr lang="en-US" altLang="zh-CN" sz="2400" dirty="0"/>
          </a:p>
          <a:p>
            <a:pPr lvl="1"/>
            <a:r>
              <a:rPr lang="zh-CN" altLang="en-US" sz="2000" dirty="0"/>
              <a:t>实际系统中绝大部分事务都是短事务</a:t>
            </a:r>
            <a:endParaRPr lang="en-US" altLang="zh-CN" sz="2000" dirty="0"/>
          </a:p>
          <a:p>
            <a:pPr lvl="1"/>
            <a:r>
              <a:rPr lang="zh-CN" altLang="en-US" sz="2000" dirty="0"/>
              <a:t>短事务状态不持久化</a:t>
            </a:r>
            <a:endParaRPr lang="en-US" altLang="zh-CN" sz="2000" dirty="0"/>
          </a:p>
          <a:p>
            <a:pPr lvl="1"/>
            <a:r>
              <a:rPr lang="zh-CN" altLang="en-US" sz="2000" dirty="0"/>
              <a:t>不需要 </a:t>
            </a:r>
            <a:r>
              <a:rPr lang="en-US" altLang="zh-CN" sz="2000" dirty="0"/>
              <a:t>undo</a:t>
            </a:r>
            <a:endParaRPr lang="en-US" sz="2000" dirty="0"/>
          </a:p>
        </p:txBody>
      </p:sp>
      <p:grpSp>
        <p:nvGrpSpPr>
          <p:cNvPr id="4" name="组合 4"/>
          <p:cNvGrpSpPr/>
          <p:nvPr/>
        </p:nvGrpSpPr>
        <p:grpSpPr>
          <a:xfrm>
            <a:off x="5663952" y="1412776"/>
            <a:ext cx="5931971" cy="1950945"/>
            <a:chOff x="3863752" y="1001064"/>
            <a:chExt cx="7746178" cy="2767753"/>
          </a:xfrm>
        </p:grpSpPr>
        <p:sp>
          <p:nvSpPr>
            <p:cNvPr id="5" name="矩形 5"/>
            <p:cNvSpPr/>
            <p:nvPr/>
          </p:nvSpPr>
          <p:spPr>
            <a:xfrm>
              <a:off x="3863752" y="1001064"/>
              <a:ext cx="4937759" cy="70162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600" dirty="0">
                <a:latin typeface="华文细黑" pitchFamily="2" charset="-122"/>
                <a:ea typeface="华文细黑" pitchFamily="2" charset="-122"/>
              </a:endParaRPr>
            </a:p>
          </p:txBody>
        </p:sp>
        <p:grpSp>
          <p:nvGrpSpPr>
            <p:cNvPr id="6" name="组合 6"/>
            <p:cNvGrpSpPr/>
            <p:nvPr/>
          </p:nvGrpSpPr>
          <p:grpSpPr>
            <a:xfrm>
              <a:off x="3863752" y="2307123"/>
              <a:ext cx="7125531" cy="1461694"/>
              <a:chOff x="3697885" y="1718712"/>
              <a:chExt cx="7125531" cy="1461694"/>
            </a:xfrm>
          </p:grpSpPr>
          <p:sp>
            <p:nvSpPr>
              <p:cNvPr id="13" name="十二角星 13"/>
              <p:cNvSpPr/>
              <p:nvPr/>
            </p:nvSpPr>
            <p:spPr>
              <a:xfrm>
                <a:off x="3697885" y="1840631"/>
                <a:ext cx="2030866" cy="1224136"/>
              </a:xfrm>
              <a:prstGeom prst="star12">
                <a:avLst/>
              </a:prstGeom>
              <a:solidFill>
                <a:srgbClr val="183A5D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 anchorCtr="1"/>
              <a:lstStyle/>
              <a:p>
                <a:pPr algn="ctr"/>
                <a:r>
                  <a:rPr lang="en-US" altLang="zh-CN" sz="2400" b="1">
                    <a:solidFill>
                      <a:schemeClr val="bg1"/>
                    </a:solidFill>
                    <a:latin typeface="Times New Roman" pitchFamily="18" charset="0"/>
                    <a:ea typeface="华文细黑" pitchFamily="2" charset="-122"/>
                    <a:cs typeface="Times New Roman" pitchFamily="18" charset="0"/>
                  </a:rPr>
                  <a:t>Data</a:t>
                </a:r>
                <a:endParaRPr lang="zh-CN" altLang="en-US" sz="2400" b="1" dirty="0">
                  <a:solidFill>
                    <a:schemeClr val="bg1"/>
                  </a:solidFill>
                  <a:latin typeface="Times New Roman" pitchFamily="18" charset="0"/>
                  <a:ea typeface="华文细黑" pitchFamily="2" charset="-122"/>
                  <a:cs typeface="Times New Roman" pitchFamily="18" charset="0"/>
                </a:endParaRPr>
              </a:p>
            </p:txBody>
          </p:sp>
          <p:sp>
            <p:nvSpPr>
              <p:cNvPr id="14" name="矩形 14"/>
              <p:cNvSpPr/>
              <p:nvPr/>
            </p:nvSpPr>
            <p:spPr>
              <a:xfrm>
                <a:off x="5684560" y="1984648"/>
                <a:ext cx="803425" cy="830997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zh-CN" altLang="en-US" sz="4800" b="1" cap="none" spc="0" dirty="0">
                    <a:ln w="24500" cmpd="dbl">
                      <a:solidFill>
                        <a:schemeClr val="accent2">
                          <a:shade val="85000"/>
                          <a:satMod val="155000"/>
                        </a:schemeClr>
                      </a:solidFill>
                      <a:prstDash val="solid"/>
                      <a:miter lim="800000"/>
                    </a:ln>
                    <a:gradFill>
                      <a:gsLst>
                        <a:gs pos="10000">
                          <a:schemeClr val="accent2">
                            <a:tint val="10000"/>
                            <a:satMod val="155000"/>
                          </a:schemeClr>
                        </a:gs>
                        <a:gs pos="60000">
                          <a:schemeClr val="accent2">
                            <a:tint val="30000"/>
                            <a:satMod val="155000"/>
                          </a:schemeClr>
                        </a:gs>
                        <a:gs pos="100000">
                          <a:schemeClr val="accent2">
                            <a:tint val="73000"/>
                            <a:satMod val="155000"/>
                          </a:schemeClr>
                        </a:gs>
                      </a:gsLst>
                      <a:lin ang="5400000"/>
                    </a:gradFill>
                    <a:effectLst>
                      <a:outerShdw blurRad="38100" dist="38100" dir="7020000" algn="tl">
                        <a:srgbClr val="000000">
                          <a:alpha val="35000"/>
                        </a:srgbClr>
                      </a:outerShdw>
                    </a:effectLst>
                    <a:latin typeface="华文细黑" pitchFamily="2" charset="-122"/>
                    <a:ea typeface="华文细黑" pitchFamily="2" charset="-122"/>
                  </a:rPr>
                  <a:t>＝</a:t>
                </a:r>
                <a:endParaRPr lang="zh-CN" altLang="en-US" sz="4400" b="1" cap="none" spc="0" dirty="0">
                  <a:ln w="24500" cmpd="dbl">
                    <a:solidFill>
                      <a:schemeClr val="accent2">
                        <a:shade val="85000"/>
                        <a:satMod val="155000"/>
                      </a:schemeClr>
                    </a:solidFill>
                    <a:prstDash val="solid"/>
                    <a:miter lim="800000"/>
                  </a:ln>
                  <a:gradFill>
                    <a:gsLst>
                      <a:gs pos="10000">
                        <a:schemeClr val="accent2">
                          <a:tint val="10000"/>
                          <a:satMod val="155000"/>
                        </a:schemeClr>
                      </a:gs>
                      <a:gs pos="60000">
                        <a:schemeClr val="accent2">
                          <a:tint val="30000"/>
                          <a:satMod val="155000"/>
                        </a:schemeClr>
                      </a:gs>
                      <a:gs pos="100000">
                        <a:schemeClr val="accent2">
                          <a:tint val="73000"/>
                          <a:satMod val="155000"/>
                        </a:schemeClr>
                      </a:gs>
                    </a:gsLst>
                    <a:lin ang="5400000"/>
                  </a:gradFill>
                  <a:effectLst>
                    <a:outerShdw blurRad="38100" dist="38100" dir="7020000" algn="tl">
                      <a:srgbClr val="000000">
                        <a:alpha val="35000"/>
                      </a:srgbClr>
                    </a:outerShdw>
                  </a:effectLst>
                  <a:latin typeface="华文细黑" pitchFamily="2" charset="-122"/>
                  <a:ea typeface="华文细黑" pitchFamily="2" charset="-122"/>
                </a:endParaRPr>
              </a:p>
            </p:txBody>
          </p:sp>
          <p:sp>
            <p:nvSpPr>
              <p:cNvPr id="15" name="流程图: 磁盘 15"/>
              <p:cNvSpPr/>
              <p:nvPr/>
            </p:nvSpPr>
            <p:spPr>
              <a:xfrm>
                <a:off x="6502936" y="1718712"/>
                <a:ext cx="1656185" cy="1440160"/>
              </a:xfrm>
              <a:prstGeom prst="flowChartMagneticDisk">
                <a:avLst/>
              </a:prstGeom>
              <a:solidFill>
                <a:srgbClr val="39BE99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b="1" dirty="0">
                  <a:solidFill>
                    <a:schemeClr val="bg1"/>
                  </a:solidFill>
                  <a:latin typeface="华文细黑" pitchFamily="2" charset="-122"/>
                  <a:ea typeface="华文细黑" pitchFamily="2" charset="-122"/>
                  <a:cs typeface="+mn-ea"/>
                </a:endParaRPr>
              </a:p>
            </p:txBody>
          </p:sp>
          <p:sp>
            <p:nvSpPr>
              <p:cNvPr id="16" name="矩形 16"/>
              <p:cNvSpPr/>
              <p:nvPr/>
            </p:nvSpPr>
            <p:spPr>
              <a:xfrm>
                <a:off x="8193792" y="1988840"/>
                <a:ext cx="803425" cy="830997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zh-CN" altLang="en-US" sz="4800" b="1" cap="none" spc="0" dirty="0">
                    <a:ln w="24500" cmpd="dbl">
                      <a:solidFill>
                        <a:schemeClr val="accent2">
                          <a:shade val="85000"/>
                          <a:satMod val="155000"/>
                        </a:schemeClr>
                      </a:solidFill>
                      <a:prstDash val="solid"/>
                      <a:miter lim="800000"/>
                    </a:ln>
                    <a:gradFill>
                      <a:gsLst>
                        <a:gs pos="10000">
                          <a:schemeClr val="accent2">
                            <a:tint val="10000"/>
                            <a:satMod val="155000"/>
                          </a:schemeClr>
                        </a:gs>
                        <a:gs pos="60000">
                          <a:schemeClr val="accent2">
                            <a:tint val="30000"/>
                            <a:satMod val="155000"/>
                          </a:schemeClr>
                        </a:gs>
                        <a:gs pos="100000">
                          <a:schemeClr val="accent2">
                            <a:tint val="73000"/>
                            <a:satMod val="155000"/>
                          </a:schemeClr>
                        </a:gs>
                      </a:gsLst>
                      <a:lin ang="5400000"/>
                    </a:gradFill>
                    <a:effectLst>
                      <a:outerShdw blurRad="38100" dist="38100" dir="7020000" algn="tl">
                        <a:srgbClr val="000000">
                          <a:alpha val="35000"/>
                        </a:srgbClr>
                      </a:outerShdw>
                    </a:effectLst>
                    <a:latin typeface="华文细黑" pitchFamily="2" charset="-122"/>
                    <a:ea typeface="华文细黑" pitchFamily="2" charset="-122"/>
                  </a:rPr>
                  <a:t>＋</a:t>
                </a:r>
                <a:endParaRPr lang="zh-CN" altLang="en-US" sz="4400" b="1" cap="none" spc="0" dirty="0">
                  <a:ln w="24500" cmpd="dbl">
                    <a:solidFill>
                      <a:schemeClr val="accent2">
                        <a:shade val="85000"/>
                        <a:satMod val="155000"/>
                      </a:schemeClr>
                    </a:solidFill>
                    <a:prstDash val="solid"/>
                    <a:miter lim="800000"/>
                  </a:ln>
                  <a:gradFill>
                    <a:gsLst>
                      <a:gs pos="10000">
                        <a:schemeClr val="accent2">
                          <a:tint val="10000"/>
                          <a:satMod val="155000"/>
                        </a:schemeClr>
                      </a:gs>
                      <a:gs pos="60000">
                        <a:schemeClr val="accent2">
                          <a:tint val="30000"/>
                          <a:satMod val="155000"/>
                        </a:schemeClr>
                      </a:gs>
                      <a:gs pos="100000">
                        <a:schemeClr val="accent2">
                          <a:tint val="73000"/>
                          <a:satMod val="155000"/>
                        </a:schemeClr>
                      </a:gs>
                    </a:gsLst>
                    <a:lin ang="5400000"/>
                  </a:gradFill>
                  <a:effectLst>
                    <a:outerShdw blurRad="38100" dist="38100" dir="7020000" algn="tl">
                      <a:srgbClr val="000000">
                        <a:alpha val="35000"/>
                      </a:srgbClr>
                    </a:outerShdw>
                  </a:effectLst>
                  <a:latin typeface="华文细黑" pitchFamily="2" charset="-122"/>
                  <a:ea typeface="华文细黑" pitchFamily="2" charset="-122"/>
                </a:endParaRPr>
              </a:p>
            </p:txBody>
          </p:sp>
          <p:sp>
            <p:nvSpPr>
              <p:cNvPr id="17" name="双波形 17"/>
              <p:cNvSpPr/>
              <p:nvPr/>
            </p:nvSpPr>
            <p:spPr>
              <a:xfrm>
                <a:off x="9023216" y="1881398"/>
                <a:ext cx="1800200" cy="1285857"/>
              </a:xfrm>
              <a:prstGeom prst="doubleWave">
                <a:avLst/>
              </a:prstGeom>
              <a:solidFill>
                <a:srgbClr val="EC6578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b="1" dirty="0">
                  <a:solidFill>
                    <a:schemeClr val="bg1"/>
                  </a:solidFill>
                  <a:latin typeface="华文细黑" pitchFamily="2" charset="-122"/>
                  <a:ea typeface="华文细黑" pitchFamily="2" charset="-122"/>
                  <a:cs typeface="+mn-ea"/>
                </a:endParaRPr>
              </a:p>
            </p:txBody>
          </p:sp>
          <p:sp>
            <p:nvSpPr>
              <p:cNvPr id="18" name="文本框 164"/>
              <p:cNvSpPr txBox="1"/>
              <p:nvPr/>
            </p:nvSpPr>
            <p:spPr>
              <a:xfrm>
                <a:off x="6386059" y="2176147"/>
                <a:ext cx="1915749" cy="10042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bg1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基线数据</a:t>
                </a:r>
                <a:endParaRPr lang="en-US" altLang="zh-CN" sz="2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+mn-ea"/>
                  <a:sym typeface="+mn-lt"/>
                </a:endParaRPr>
              </a:p>
              <a:p>
                <a:pPr algn="ctr"/>
                <a:r>
                  <a:rPr lang="zh-CN" altLang="en-US" sz="2000" dirty="0">
                    <a:solidFill>
                      <a:schemeClr val="bg1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（固态盘）</a:t>
                </a:r>
              </a:p>
            </p:txBody>
          </p:sp>
          <p:sp>
            <p:nvSpPr>
              <p:cNvPr id="19" name="文本框 164"/>
              <p:cNvSpPr txBox="1"/>
              <p:nvPr/>
            </p:nvSpPr>
            <p:spPr>
              <a:xfrm>
                <a:off x="9144321" y="2176147"/>
                <a:ext cx="1580829" cy="100425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bg1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修改增量</a:t>
                </a:r>
                <a:endParaRPr lang="en-US" altLang="zh-CN" sz="2000" dirty="0">
                  <a:solidFill>
                    <a:schemeClr val="bg1"/>
                  </a:solidFill>
                  <a:latin typeface="华文细黑" panose="02010600040101010101" pitchFamily="2" charset="-122"/>
                  <a:ea typeface="华文细黑" panose="02010600040101010101" pitchFamily="2" charset="-122"/>
                  <a:cs typeface="+mn-ea"/>
                  <a:sym typeface="+mn-lt"/>
                </a:endParaRPr>
              </a:p>
              <a:p>
                <a:pPr algn="ctr"/>
                <a:r>
                  <a:rPr lang="zh-CN" altLang="en-US" sz="2000" dirty="0">
                    <a:solidFill>
                      <a:schemeClr val="bg1"/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（内存）</a:t>
                </a:r>
              </a:p>
            </p:txBody>
          </p:sp>
        </p:grpSp>
        <p:grpSp>
          <p:nvGrpSpPr>
            <p:cNvPr id="7" name="组合 7"/>
            <p:cNvGrpSpPr/>
            <p:nvPr/>
          </p:nvGrpSpPr>
          <p:grpSpPr>
            <a:xfrm>
              <a:off x="10037201" y="1240627"/>
              <a:ext cx="1572729" cy="752175"/>
              <a:chOff x="9871334" y="652216"/>
              <a:chExt cx="1572729" cy="752175"/>
            </a:xfrm>
          </p:grpSpPr>
          <p:sp>
            <p:nvSpPr>
              <p:cNvPr id="11" name="圆角矩形标注 11"/>
              <p:cNvSpPr/>
              <p:nvPr/>
            </p:nvSpPr>
            <p:spPr>
              <a:xfrm>
                <a:off x="9871334" y="652216"/>
                <a:ext cx="1572729" cy="752175"/>
              </a:xfrm>
              <a:prstGeom prst="wedgeRoundRectCallout">
                <a:avLst>
                  <a:gd name="adj1" fmla="val -38663"/>
                  <a:gd name="adj2" fmla="val 101399"/>
                  <a:gd name="adj3" fmla="val 16667"/>
                </a:avLst>
              </a:prstGeom>
              <a:solidFill>
                <a:srgbClr val="BFBFB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b="1" dirty="0">
                  <a:solidFill>
                    <a:schemeClr val="bg1"/>
                  </a:solidFill>
                  <a:latin typeface="华文细黑" pitchFamily="2" charset="-122"/>
                  <a:ea typeface="华文细黑" pitchFamily="2" charset="-122"/>
                  <a:cs typeface="+mn-ea"/>
                </a:endParaRPr>
              </a:p>
            </p:txBody>
          </p:sp>
          <p:sp>
            <p:nvSpPr>
              <p:cNvPr id="12" name="文本框 164"/>
              <p:cNvSpPr txBox="1"/>
              <p:nvPr/>
            </p:nvSpPr>
            <p:spPr>
              <a:xfrm>
                <a:off x="9934734" y="711762"/>
                <a:ext cx="110799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CN" alt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华文细黑" panose="02010600040101010101" pitchFamily="2" charset="-122"/>
                    <a:ea typeface="华文细黑" panose="02010600040101010101" pitchFamily="2" charset="-122"/>
                    <a:cs typeface="+mn-ea"/>
                    <a:sym typeface="+mn-lt"/>
                  </a:rPr>
                  <a:t>增删改</a:t>
                </a:r>
              </a:p>
            </p:txBody>
          </p:sp>
        </p:grpSp>
        <p:grpSp>
          <p:nvGrpSpPr>
            <p:cNvPr id="8" name="组合 8"/>
            <p:cNvGrpSpPr/>
            <p:nvPr/>
          </p:nvGrpSpPr>
          <p:grpSpPr>
            <a:xfrm>
              <a:off x="4037651" y="1215955"/>
              <a:ext cx="1872208" cy="936104"/>
              <a:chOff x="3871784" y="627544"/>
              <a:chExt cx="1872208" cy="936104"/>
            </a:xfrm>
          </p:grpSpPr>
          <p:sp>
            <p:nvSpPr>
              <p:cNvPr id="9" name="椭圆形标注 9"/>
              <p:cNvSpPr/>
              <p:nvPr/>
            </p:nvSpPr>
            <p:spPr>
              <a:xfrm>
                <a:off x="3871784" y="627544"/>
                <a:ext cx="1872208" cy="936104"/>
              </a:xfrm>
              <a:prstGeom prst="wedgeEllipseCallout">
                <a:avLst>
                  <a:gd name="adj1" fmla="val -5255"/>
                  <a:gd name="adj2" fmla="val 82572"/>
                </a:avLst>
              </a:prstGeom>
              <a:solidFill>
                <a:srgbClr val="BFBFB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3200" b="1" dirty="0">
                  <a:solidFill>
                    <a:schemeClr val="tx1"/>
                  </a:solidFill>
                  <a:latin typeface="Times New Roman" pitchFamily="18" charset="0"/>
                  <a:ea typeface="华文细黑" pitchFamily="2" charset="-122"/>
                  <a:cs typeface="Times New Roman" pitchFamily="18" charset="0"/>
                </a:endParaRPr>
              </a:p>
            </p:txBody>
          </p:sp>
          <p:sp>
            <p:nvSpPr>
              <p:cNvPr id="10" name="文本框 165"/>
              <p:cNvSpPr txBox="1"/>
              <p:nvPr/>
            </p:nvSpPr>
            <p:spPr>
              <a:xfrm>
                <a:off x="3931128" y="637913"/>
                <a:ext cx="179762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32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Times New Roman" pitchFamily="18" charset="0"/>
                    <a:ea typeface="华文细黑" pitchFamily="2" charset="-122"/>
                    <a:cs typeface="Times New Roman" pitchFamily="18" charset="0"/>
                    <a:sym typeface="+mn-lt"/>
                  </a:rPr>
                  <a:t>Query</a:t>
                </a:r>
              </a:p>
            </p:txBody>
          </p:sp>
        </p:grpSp>
      </p:grpSp>
      <p:pic>
        <p:nvPicPr>
          <p:cNvPr id="20" name="Picture 2" descr="http://img2.tbcdn.cn/L1/461/1/98c3408f9e74232d71a7093dbce4c3e051b7ca2b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41564" y="3967705"/>
            <a:ext cx="3927753" cy="215486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下箭头 3"/>
          <p:cNvSpPr/>
          <p:nvPr/>
        </p:nvSpPr>
        <p:spPr>
          <a:xfrm>
            <a:off x="8290438" y="3400174"/>
            <a:ext cx="311499" cy="567531"/>
          </a:xfrm>
          <a:prstGeom prst="downArrow">
            <a:avLst/>
          </a:prstGeom>
          <a:blipFill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691469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内存事务引擎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矩形 13"/>
          <p:cNvSpPr/>
          <p:nvPr/>
        </p:nvSpPr>
        <p:spPr>
          <a:xfrm>
            <a:off x="8488183" y="3125130"/>
            <a:ext cx="1785950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latin typeface="+mj-ea"/>
                <a:ea typeface="+mj-ea"/>
              </a:rPr>
              <a:t>1: s: 1,500,000</a:t>
            </a:r>
            <a:endParaRPr lang="zh-CN" altLang="en-US" sz="1600" b="1" dirty="0">
              <a:latin typeface="+mj-ea"/>
              <a:ea typeface="+mj-ea"/>
            </a:endParaRPr>
          </a:p>
        </p:txBody>
      </p:sp>
      <p:sp>
        <p:nvSpPr>
          <p:cNvPr id="5" name="矩形 14"/>
          <p:cNvSpPr/>
          <p:nvPr/>
        </p:nvSpPr>
        <p:spPr>
          <a:xfrm>
            <a:off x="10253436" y="3123542"/>
            <a:ext cx="360040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+mj-ea"/>
                <a:ea typeface="+mj-ea"/>
              </a:rPr>
              <a:t>●</a:t>
            </a:r>
          </a:p>
        </p:txBody>
      </p:sp>
      <p:sp>
        <p:nvSpPr>
          <p:cNvPr id="6" name="矩形 15"/>
          <p:cNvSpPr/>
          <p:nvPr/>
        </p:nvSpPr>
        <p:spPr>
          <a:xfrm>
            <a:off x="1564626" y="3126718"/>
            <a:ext cx="734057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latin typeface="+mj-ea"/>
                <a:ea typeface="+mj-ea"/>
              </a:rPr>
              <a:t>Han</a:t>
            </a:r>
            <a:endParaRPr lang="zh-CN" altLang="en-US" sz="2000" b="1" dirty="0">
              <a:latin typeface="+mj-ea"/>
              <a:ea typeface="+mj-ea"/>
            </a:endParaRPr>
          </a:p>
        </p:txBody>
      </p:sp>
      <p:sp>
        <p:nvSpPr>
          <p:cNvPr id="7" name="矩形 16"/>
          <p:cNvSpPr/>
          <p:nvPr/>
        </p:nvSpPr>
        <p:spPr>
          <a:xfrm>
            <a:off x="2284706" y="3126718"/>
            <a:ext cx="360040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+mj-ea"/>
                <a:ea typeface="+mj-ea"/>
              </a:rPr>
              <a:t>●</a:t>
            </a:r>
          </a:p>
        </p:txBody>
      </p:sp>
      <p:graphicFrame>
        <p:nvGraphicFramePr>
          <p:cNvPr id="9" name="表格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573622"/>
              </p:ext>
            </p:extLst>
          </p:nvPr>
        </p:nvGraphicFramePr>
        <p:xfrm>
          <a:off x="2207568" y="1340768"/>
          <a:ext cx="7715272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88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88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88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88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name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salary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department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phone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Han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1,000,000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Research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17012341234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Sun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800,000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Sales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17013571357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Wei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1,200,000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Marketing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17014701470</a:t>
                      </a:r>
                      <a:endParaRPr lang="zh-CN" altLang="en-US" b="1" dirty="0">
                        <a:latin typeface="+mj-ea"/>
                        <a:ea typeface="+mj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525430" y="4418872"/>
            <a:ext cx="8661345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Comic Sans MS" pitchFamily="66" charset="0"/>
                <a:ea typeface="微软雅黑" pitchFamily="34" charset="-122"/>
              </a:rPr>
              <a:t>UPDATE staff SET salary = salary + 500000 WHERE name = ‘Han’</a:t>
            </a:r>
            <a:endParaRPr lang="zh-CN" altLang="en-US" sz="2000" b="1" dirty="0">
              <a:latin typeface="Comic Sans MS" pitchFamily="66" charset="0"/>
              <a:ea typeface="微软雅黑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25430" y="5061814"/>
            <a:ext cx="8762335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Comic Sans MS" pitchFamily="66" charset="0"/>
                <a:ea typeface="微软雅黑" pitchFamily="34" charset="-122"/>
              </a:rPr>
              <a:t>UPDATE staff SET department = ‘Investment’ WHERE name = ‘Han’</a:t>
            </a:r>
            <a:endParaRPr lang="zh-CN" altLang="en-US" sz="2000" b="1" dirty="0">
              <a:latin typeface="Comic Sans MS" pitchFamily="66" charset="0"/>
              <a:ea typeface="微软雅黑" pitchFamily="34" charset="-122"/>
            </a:endParaRPr>
          </a:p>
        </p:txBody>
      </p:sp>
      <p:sp>
        <p:nvSpPr>
          <p:cNvPr id="12" name="矩形 30"/>
          <p:cNvSpPr/>
          <p:nvPr/>
        </p:nvSpPr>
        <p:spPr>
          <a:xfrm>
            <a:off x="5839920" y="3126718"/>
            <a:ext cx="1759128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altLang="zh-CN" sz="1400" b="1" dirty="0">
                <a:latin typeface="+mj-ea"/>
                <a:ea typeface="+mj-ea"/>
              </a:rPr>
              <a:t>2: d: Investment</a:t>
            </a:r>
            <a:endParaRPr lang="zh-CN" altLang="en-US" sz="1400" b="1" dirty="0">
              <a:latin typeface="+mj-ea"/>
              <a:ea typeface="+mj-ea"/>
            </a:endParaRPr>
          </a:p>
        </p:txBody>
      </p:sp>
      <p:sp>
        <p:nvSpPr>
          <p:cNvPr id="13" name="矩形 31"/>
          <p:cNvSpPr/>
          <p:nvPr/>
        </p:nvSpPr>
        <p:spPr>
          <a:xfrm>
            <a:off x="7599048" y="3126718"/>
            <a:ext cx="360040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+mj-ea"/>
                <a:ea typeface="+mj-ea"/>
              </a:rPr>
              <a:t>●</a:t>
            </a:r>
          </a:p>
        </p:txBody>
      </p:sp>
      <p:sp>
        <p:nvSpPr>
          <p:cNvPr id="15" name="矩形 39"/>
          <p:cNvSpPr/>
          <p:nvPr/>
        </p:nvSpPr>
        <p:spPr>
          <a:xfrm>
            <a:off x="3190714" y="3769660"/>
            <a:ext cx="1744617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latin typeface="+mj-ea"/>
                <a:ea typeface="+mj-ea"/>
              </a:rPr>
              <a:t>3: s: 1,300,000</a:t>
            </a:r>
            <a:endParaRPr lang="zh-CN" altLang="en-US" sz="1600" b="1" dirty="0">
              <a:latin typeface="+mj-ea"/>
              <a:ea typeface="+mj-ea"/>
            </a:endParaRPr>
          </a:p>
        </p:txBody>
      </p:sp>
      <p:sp>
        <p:nvSpPr>
          <p:cNvPr id="16" name="矩形 40"/>
          <p:cNvSpPr/>
          <p:nvPr/>
        </p:nvSpPr>
        <p:spPr>
          <a:xfrm>
            <a:off x="4927113" y="3769660"/>
            <a:ext cx="360040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+mj-ea"/>
                <a:ea typeface="+mj-ea"/>
              </a:rPr>
              <a:t>●</a:t>
            </a:r>
          </a:p>
        </p:txBody>
      </p:sp>
      <p:sp>
        <p:nvSpPr>
          <p:cNvPr id="17" name="矩形 41"/>
          <p:cNvSpPr/>
          <p:nvPr/>
        </p:nvSpPr>
        <p:spPr>
          <a:xfrm>
            <a:off x="1564626" y="3769660"/>
            <a:ext cx="720080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b="1" dirty="0">
                <a:latin typeface="+mj-ea"/>
                <a:ea typeface="+mj-ea"/>
              </a:rPr>
              <a:t>Wei</a:t>
            </a:r>
            <a:endParaRPr lang="zh-CN" altLang="en-US" sz="2000" b="1" dirty="0">
              <a:latin typeface="+mj-ea"/>
              <a:ea typeface="+mj-ea"/>
            </a:endParaRPr>
          </a:p>
        </p:txBody>
      </p:sp>
      <p:sp>
        <p:nvSpPr>
          <p:cNvPr id="18" name="矩形 42"/>
          <p:cNvSpPr/>
          <p:nvPr/>
        </p:nvSpPr>
        <p:spPr>
          <a:xfrm>
            <a:off x="2284706" y="3769660"/>
            <a:ext cx="360040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+mj-ea"/>
                <a:ea typeface="+mj-ea"/>
              </a:rPr>
              <a:t>●</a:t>
            </a:r>
          </a:p>
        </p:txBody>
      </p:sp>
      <p:cxnSp>
        <p:nvCxnSpPr>
          <p:cNvPr id="19" name="直接箭头连接符 43"/>
          <p:cNvCxnSpPr/>
          <p:nvPr/>
        </p:nvCxnSpPr>
        <p:spPr>
          <a:xfrm>
            <a:off x="2450749" y="3948092"/>
            <a:ext cx="710593" cy="1588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536475" y="5704756"/>
            <a:ext cx="8957901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Comic Sans MS" pitchFamily="66" charset="0"/>
                <a:ea typeface="微软雅黑" pitchFamily="34" charset="-122"/>
              </a:rPr>
              <a:t>UPDATE staff SET salary = salary + 100000 WHERE name = ‘Wei’</a:t>
            </a:r>
            <a:endParaRPr lang="zh-CN" altLang="en-US" sz="2000" b="1" dirty="0">
              <a:latin typeface="Comic Sans MS" pitchFamily="66" charset="0"/>
              <a:ea typeface="微软雅黑" pitchFamily="34" charset="-122"/>
            </a:endParaRPr>
          </a:p>
        </p:txBody>
      </p:sp>
      <p:cxnSp>
        <p:nvCxnSpPr>
          <p:cNvPr id="21" name="直接箭头连接符 21"/>
          <p:cNvCxnSpPr/>
          <p:nvPr/>
        </p:nvCxnSpPr>
        <p:spPr>
          <a:xfrm>
            <a:off x="2454242" y="3311312"/>
            <a:ext cx="710593" cy="1588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2" name="矩形 22"/>
          <p:cNvSpPr/>
          <p:nvPr/>
        </p:nvSpPr>
        <p:spPr>
          <a:xfrm>
            <a:off x="3164835" y="3126718"/>
            <a:ext cx="1785950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b="1" dirty="0">
                <a:latin typeface="+mj-ea"/>
                <a:ea typeface="+mj-ea"/>
              </a:rPr>
              <a:t>4: s: 2,000,000</a:t>
            </a:r>
            <a:endParaRPr lang="zh-CN" altLang="en-US" sz="1600" b="1" dirty="0">
              <a:latin typeface="+mj-ea"/>
              <a:ea typeface="+mj-ea"/>
            </a:endParaRPr>
          </a:p>
        </p:txBody>
      </p:sp>
      <p:sp>
        <p:nvSpPr>
          <p:cNvPr id="23" name="矩形 23"/>
          <p:cNvSpPr/>
          <p:nvPr/>
        </p:nvSpPr>
        <p:spPr>
          <a:xfrm>
            <a:off x="4930088" y="3125130"/>
            <a:ext cx="360040" cy="360040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latin typeface="+mj-ea"/>
                <a:ea typeface="+mj-ea"/>
              </a:rPr>
              <a:t>●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525429" y="6291080"/>
            <a:ext cx="8661345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zh-CN" sz="2000" b="1" dirty="0">
                <a:latin typeface="Comic Sans MS" pitchFamily="66" charset="0"/>
                <a:ea typeface="微软雅黑" pitchFamily="34" charset="-122"/>
              </a:rPr>
              <a:t>UPDATE staff SET salary = salary + 500000 WHERE name = ‘Han’</a:t>
            </a:r>
            <a:endParaRPr lang="zh-CN" altLang="en-US" sz="2000" b="1" dirty="0">
              <a:latin typeface="Comic Sans MS" pitchFamily="66" charset="0"/>
              <a:ea typeface="微软雅黑" pitchFamily="34" charset="-122"/>
            </a:endParaRPr>
          </a:p>
        </p:txBody>
      </p:sp>
      <p:cxnSp>
        <p:nvCxnSpPr>
          <p:cNvPr id="14" name="直接箭头连接符 32"/>
          <p:cNvCxnSpPr/>
          <p:nvPr/>
        </p:nvCxnSpPr>
        <p:spPr>
          <a:xfrm>
            <a:off x="5129328" y="3302242"/>
            <a:ext cx="710593" cy="1588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" name="直接箭头连接符 17"/>
          <p:cNvCxnSpPr/>
          <p:nvPr/>
        </p:nvCxnSpPr>
        <p:spPr>
          <a:xfrm>
            <a:off x="7768854" y="3303562"/>
            <a:ext cx="710593" cy="1588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直接箭头连接符 17"/>
          <p:cNvCxnSpPr/>
          <p:nvPr/>
        </p:nvCxnSpPr>
        <p:spPr>
          <a:xfrm>
            <a:off x="2464726" y="3302242"/>
            <a:ext cx="6014721" cy="0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0" name="直接箭头连接符 17"/>
          <p:cNvCxnSpPr/>
          <p:nvPr/>
        </p:nvCxnSpPr>
        <p:spPr>
          <a:xfrm>
            <a:off x="2457543" y="3284984"/>
            <a:ext cx="3382377" cy="0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arrow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702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0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20" grpId="0" animBg="1"/>
      <p:bldP spid="22" grpId="0" animBg="1"/>
      <p:bldP spid="23" grpId="0" animBg="1"/>
      <p:bldP spid="2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内存事务引擎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内存存储</a:t>
            </a:r>
            <a:endParaRPr lang="en-US" altLang="zh-CN" dirty="0"/>
          </a:p>
          <a:p>
            <a:pPr lvl="1"/>
            <a:r>
              <a:rPr lang="zh-CN" altLang="en-US" dirty="0"/>
              <a:t>修改产生的多版本以内存链表形式表达，效率高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038754"/>
      </p:ext>
    </p:extLst>
  </p:cSld>
  <p:clrMapOvr>
    <a:masterClrMapping/>
  </p:clrMapOvr>
</p:sld>
</file>

<file path=ppt/theme/theme1.xml><?xml version="1.0" encoding="utf-8"?>
<a:theme xmlns:a="http://schemas.openxmlformats.org/drawingml/2006/main" name="1_自定义设计方案">
  <a:themeElements>
    <a:clrScheme name="蚂蚁金服品牌色">
      <a:dk1>
        <a:sysClr val="windowText" lastClr="000000"/>
      </a:dk1>
      <a:lt1>
        <a:sysClr val="window" lastClr="FFFFFF"/>
      </a:lt1>
      <a:dk2>
        <a:srgbClr val="3E3E3E"/>
      </a:dk2>
      <a:lt2>
        <a:srgbClr val="EEEEEE"/>
      </a:lt2>
      <a:accent1>
        <a:srgbClr val="00AAEE"/>
      </a:accent1>
      <a:accent2>
        <a:srgbClr val="999999"/>
      </a:accent2>
      <a:accent3>
        <a:srgbClr val="77BB44"/>
      </a:accent3>
      <a:accent4>
        <a:srgbClr val="FFBB11"/>
      </a:accent4>
      <a:accent5>
        <a:srgbClr val="CC1188"/>
      </a:accent5>
      <a:accent6>
        <a:srgbClr val="CCEEFF"/>
      </a:accent6>
      <a:hlink>
        <a:srgbClr val="0563C1"/>
      </a:hlink>
      <a:folHlink>
        <a:srgbClr val="954F72"/>
      </a:folHlink>
    </a:clrScheme>
    <a:fontScheme name="蚂蚁金服标准字体">
      <a:majorFont>
        <a:latin typeface="DIN"/>
        <a:ea typeface="方正兰亭黑_GBK"/>
        <a:cs typeface=""/>
      </a:majorFont>
      <a:minorFont>
        <a:latin typeface="DIN Light"/>
        <a:ea typeface="方正兰亭纤黑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b="1" dirty="0"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accent2"/>
          </a:solidFill>
          <a:headEnd type="none" w="med" len="med"/>
          <a:tailEnd type="none" w="med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 sz="1600" b="1" dirty="0">
            <a:solidFill>
              <a:schemeClr val="tx1">
                <a:lumMod val="75000"/>
                <a:lumOff val="25000"/>
              </a:schemeClr>
            </a:solidFill>
            <a:latin typeface="+mn-ea"/>
            <a:ea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110881</TotalTime>
  <Words>1275</Words>
  <Application>Microsoft Macintosh PowerPoint</Application>
  <PresentationFormat>Widescreen</PresentationFormat>
  <Paragraphs>294</Paragraphs>
  <Slides>22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40" baseType="lpstr">
      <vt:lpstr>Arial Unicode MS</vt:lpstr>
      <vt:lpstr>DIN Light</vt:lpstr>
      <vt:lpstr>Microsoft YaHei</vt:lpstr>
      <vt:lpstr>Microsoft YaHei</vt:lpstr>
      <vt:lpstr>黑体</vt:lpstr>
      <vt:lpstr>宋体</vt:lpstr>
      <vt:lpstr>华文细黑</vt:lpstr>
      <vt:lpstr>方正兰亭纤黑_GBK</vt:lpstr>
      <vt:lpstr>方正兰亭黑_GBK</vt:lpstr>
      <vt:lpstr>Arial</vt:lpstr>
      <vt:lpstr>Calibri</vt:lpstr>
      <vt:lpstr>Comic Sans MS</vt:lpstr>
      <vt:lpstr>DIN</vt:lpstr>
      <vt:lpstr>Helvetica Light</vt:lpstr>
      <vt:lpstr>Times New Roman</vt:lpstr>
      <vt:lpstr>Wingdings</vt:lpstr>
      <vt:lpstr>1_自定义设计方案</vt:lpstr>
      <vt:lpstr>Image</vt:lpstr>
      <vt:lpstr>OceanBase 事务引擎的技术创新</vt:lpstr>
      <vt:lpstr>IBM解决方案</vt:lpstr>
      <vt:lpstr>从小型机到数据中心演化</vt:lpstr>
      <vt:lpstr>OceanBase 事务</vt:lpstr>
      <vt:lpstr>目录</vt:lpstr>
      <vt:lpstr>OceanBase 存储引擎</vt:lpstr>
      <vt:lpstr>OceanBase 存储引擎</vt:lpstr>
      <vt:lpstr>内存事务引擎</vt:lpstr>
      <vt:lpstr>内存事务引擎</vt:lpstr>
      <vt:lpstr>OceanBase 数据组织与分布</vt:lpstr>
      <vt:lpstr>可靠性 vs 可用性</vt:lpstr>
      <vt:lpstr>Paxos 日志同步</vt:lpstr>
      <vt:lpstr>分布式事务</vt:lpstr>
      <vt:lpstr>分布式事务的执行模型</vt:lpstr>
      <vt:lpstr>二阶段提交流程</vt:lpstr>
      <vt:lpstr>二阶段提交流程</vt:lpstr>
      <vt:lpstr>二阶段提交过程中参与者宕机</vt:lpstr>
      <vt:lpstr>二阶段提交过程中协调者宕机</vt:lpstr>
      <vt:lpstr>二阶段提交延迟分析</vt:lpstr>
      <vt:lpstr>OceanBase 事务隔离</vt:lpstr>
      <vt:lpstr>事务版本号</vt:lpstr>
      <vt:lpstr>THANKS/感谢聆听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数据仓库规划</dc:title>
  <dc:subject>DW</dc:subject>
  <dc:creator>邓中华</dc:creator>
  <cp:lastModifiedBy>韩 富晟</cp:lastModifiedBy>
  <cp:revision>6096</cp:revision>
  <cp:lastPrinted>2016-05-09T08:44:23Z</cp:lastPrinted>
  <dcterms:modified xsi:type="dcterms:W3CDTF">2018-07-29T07:15:58Z</dcterms:modified>
</cp:coreProperties>
</file>